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8" r:id="rId7"/>
    <p:sldId id="260" r:id="rId8"/>
    <p:sldId id="261" r:id="rId9"/>
    <p:sldId id="270" r:id="rId10"/>
    <p:sldId id="263" r:id="rId11"/>
    <p:sldId id="264" r:id="rId12"/>
    <p:sldId id="271" r:id="rId13"/>
    <p:sldId id="272" r:id="rId14"/>
    <p:sldId id="273" r:id="rId15"/>
    <p:sldId id="274" r:id="rId16"/>
    <p:sldId id="262" r:id="rId17"/>
    <p:sldId id="266"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8"/>
    <a:srgbClr val="FF5D04"/>
    <a:srgbClr val="939598"/>
    <a:srgbClr val="099FDA"/>
    <a:srgbClr val="022179"/>
    <a:srgbClr val="005D32"/>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7"/>
    <p:restoredTop sz="96179"/>
  </p:normalViewPr>
  <p:slideViewPr>
    <p:cSldViewPr snapToGrid="0">
      <p:cViewPr varScale="1">
        <p:scale>
          <a:sx n="109" d="100"/>
          <a:sy n="109" d="100"/>
        </p:scale>
        <p:origin x="11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0D9B9-95FD-42EF-BA39-1190D346E26B}"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A796A-7E3D-4D6A-AAC4-537B587BBF65}" type="slidenum">
              <a:rPr lang="en-US" smtClean="0"/>
              <a:t>‹#›</a:t>
            </a:fld>
            <a:endParaRPr lang="en-US"/>
          </a:p>
        </p:txBody>
      </p:sp>
    </p:spTree>
    <p:extLst>
      <p:ext uri="{BB962C8B-B14F-4D97-AF65-F5344CB8AC3E}">
        <p14:creationId xmlns:p14="http://schemas.microsoft.com/office/powerpoint/2010/main" val="222560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https://youtu.be/hoKcIP4TIFo</a:t>
            </a:r>
          </a:p>
        </p:txBody>
      </p:sp>
      <p:sp>
        <p:nvSpPr>
          <p:cNvPr id="4" name="Slide Number Placeholder 3"/>
          <p:cNvSpPr>
            <a:spLocks noGrp="1"/>
          </p:cNvSpPr>
          <p:nvPr>
            <p:ph type="sldNum" sz="quarter" idx="5"/>
          </p:nvPr>
        </p:nvSpPr>
        <p:spPr/>
        <p:txBody>
          <a:bodyPr/>
          <a:lstStyle/>
          <a:p>
            <a:fld id="{107A796A-7E3D-4D6A-AAC4-537B587BBF65}" type="slidenum">
              <a:rPr lang="en-US" smtClean="0"/>
              <a:t>6</a:t>
            </a:fld>
            <a:endParaRPr lang="en-US"/>
          </a:p>
        </p:txBody>
      </p:sp>
    </p:spTree>
    <p:extLst>
      <p:ext uri="{BB962C8B-B14F-4D97-AF65-F5344CB8AC3E}">
        <p14:creationId xmlns:p14="http://schemas.microsoft.com/office/powerpoint/2010/main" val="203105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https://youtu.be/7qmA-rp1FV0</a:t>
            </a:r>
          </a:p>
        </p:txBody>
      </p:sp>
      <p:sp>
        <p:nvSpPr>
          <p:cNvPr id="4" name="Slide Number Placeholder 3"/>
          <p:cNvSpPr>
            <a:spLocks noGrp="1"/>
          </p:cNvSpPr>
          <p:nvPr>
            <p:ph type="sldNum" sz="quarter" idx="5"/>
          </p:nvPr>
        </p:nvSpPr>
        <p:spPr/>
        <p:txBody>
          <a:bodyPr/>
          <a:lstStyle/>
          <a:p>
            <a:fld id="{107A796A-7E3D-4D6A-AAC4-537B587BBF65}" type="slidenum">
              <a:rPr lang="en-US" smtClean="0"/>
              <a:t>13</a:t>
            </a:fld>
            <a:endParaRPr lang="en-US"/>
          </a:p>
        </p:txBody>
      </p:sp>
    </p:spTree>
    <p:extLst>
      <p:ext uri="{BB962C8B-B14F-4D97-AF65-F5344CB8AC3E}">
        <p14:creationId xmlns:p14="http://schemas.microsoft.com/office/powerpoint/2010/main" val="25301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7qmA-rp1FV0?feature=oembed" TargetMode="Externa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4.png"/><Relationship Id="rId16"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2.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hoKcIP4TIFo?feature=oembed" TargetMode="Externa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5956348" y="0"/>
            <a:ext cx="6235651" cy="6858000"/>
          </a:xfrm>
          <a:prstGeom prst="rect">
            <a:avLst/>
          </a:prstGeom>
          <a:gradFill>
            <a:gsLst>
              <a:gs pos="0">
                <a:srgbClr val="022179"/>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8778577" y="2817910"/>
            <a:ext cx="1781298" cy="0"/>
          </a:xfrm>
          <a:prstGeom prst="line">
            <a:avLst/>
          </a:prstGeom>
          <a:ln w="57150">
            <a:solidFill>
              <a:srgbClr val="FFA508"/>
            </a:solidFill>
          </a:ln>
        </p:spPr>
        <p:style>
          <a:lnRef idx="1">
            <a:schemeClr val="accent1"/>
          </a:lnRef>
          <a:fillRef idx="0">
            <a:schemeClr val="accent1"/>
          </a:fillRef>
          <a:effectRef idx="0">
            <a:schemeClr val="accent1"/>
          </a:effectRef>
          <a:fontRef idx="minor">
            <a:schemeClr val="tx1"/>
          </a:fontRef>
        </p:style>
      </p:cxnSp>
      <p:sp>
        <p:nvSpPr>
          <p:cNvPr id="9" name="TextBox 4">
            <a:extLst>
              <a:ext uri="{FF2B5EF4-FFF2-40B4-BE49-F238E27FC236}">
                <a16:creationId xmlns:a16="http://schemas.microsoft.com/office/drawing/2014/main" id="{D4CFFCEB-FB3E-6B5C-53E2-AC30486C4EAB}"/>
              </a:ext>
            </a:extLst>
          </p:cNvPr>
          <p:cNvSpPr txBox="1"/>
          <p:nvPr/>
        </p:nvSpPr>
        <p:spPr>
          <a:xfrm>
            <a:off x="7895821" y="2986430"/>
            <a:ext cx="3546811" cy="1320874"/>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BE AN UPSTANDER</a:t>
            </a:r>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62042" y="843148"/>
            <a:ext cx="4695842" cy="2054431"/>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p:blipFill>
        <p:spPr>
          <a:xfrm>
            <a:off x="4637800" y="1855613"/>
            <a:ext cx="2916399" cy="2916399"/>
          </a:xfrm>
          <a:prstGeom prst="rect">
            <a:avLst/>
          </a:prstGeom>
          <a:effectLst>
            <a:glow rad="150533">
              <a:schemeClr val="bg1">
                <a:alpha val="40000"/>
              </a:schemeClr>
            </a:glow>
          </a:effectLst>
        </p:spPr>
      </p:pic>
      <p:pic>
        <p:nvPicPr>
          <p:cNvPr id="17" name="Picture 16">
            <a:extLst>
              <a:ext uri="{FF2B5EF4-FFF2-40B4-BE49-F238E27FC236}">
                <a16:creationId xmlns:a16="http://schemas.microsoft.com/office/drawing/2014/main" id="{9F830B04-AF25-F533-6B51-5B94D2E3CCF7}"/>
              </a:ext>
            </a:extLst>
          </p:cNvPr>
          <p:cNvPicPr>
            <a:picLocks noChangeAspect="1"/>
          </p:cNvPicPr>
          <p:nvPr/>
        </p:nvPicPr>
        <p:blipFill>
          <a:blip r:embed="rId4"/>
          <a:srcRect/>
          <a:stretch/>
        </p:blipFill>
        <p:spPr>
          <a:xfrm>
            <a:off x="665939" y="1577062"/>
            <a:ext cx="3510001" cy="4684805"/>
          </a:xfrm>
          <a:prstGeom prst="rect">
            <a:avLst/>
          </a:prstGeom>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5"/>
          <a:srcRect/>
          <a:stretch/>
        </p:blipFill>
        <p:spPr>
          <a:xfrm>
            <a:off x="602456" y="528251"/>
            <a:ext cx="4902200" cy="673100"/>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43D38AF3-F18E-713D-3651-464E53EBD22C}"/>
              </a:ext>
            </a:extLst>
          </p:cNvPr>
          <p:cNvSpPr txBox="1"/>
          <p:nvPr/>
        </p:nvSpPr>
        <p:spPr>
          <a:xfrm>
            <a:off x="732141" y="1763522"/>
            <a:ext cx="8646321" cy="4001095"/>
          </a:xfrm>
          <a:prstGeom prst="rect">
            <a:avLst/>
          </a:prstGeom>
        </p:spPr>
        <p:txBody>
          <a:bodyPr wrap="square" lIns="0" tIns="0" rIns="0" bIns="0" rtlCol="0" anchor="t">
            <a:spAutoFit/>
          </a:bodyPr>
          <a:lstStyle/>
          <a:p>
            <a:r>
              <a:rPr lang="en-US" sz="2600" dirty="0">
                <a:solidFill>
                  <a:srgbClr val="939598"/>
                </a:solidFill>
                <a:latin typeface="Poppins"/>
              </a:rPr>
              <a:t>Not everyone feels comfortable stepping into a conflict. That is OK! You can still choose to help by delegating.</a:t>
            </a:r>
            <a:endParaRPr lang="en-US" sz="2600" dirty="0">
              <a:solidFill>
                <a:srgbClr val="939598"/>
              </a:solidFill>
              <a:cs typeface="Calibri"/>
            </a:endParaRPr>
          </a:p>
          <a:p>
            <a:pPr marL="777240" lvl="1" indent="-388620">
              <a:buFont typeface="Arial"/>
              <a:buChar char="•"/>
            </a:pPr>
            <a:r>
              <a:rPr lang="en-US" sz="2600" dirty="0">
                <a:solidFill>
                  <a:srgbClr val="939598"/>
                </a:solidFill>
                <a:latin typeface="Poppins"/>
              </a:rPr>
              <a:t>Get some help by letting someone else know what is going on. </a:t>
            </a:r>
            <a:endParaRPr lang="en-US" sz="2600" dirty="0">
              <a:solidFill>
                <a:srgbClr val="939598"/>
              </a:solidFill>
              <a:latin typeface="Poppins"/>
              <a:cs typeface="Poppins"/>
            </a:endParaRPr>
          </a:p>
          <a:p>
            <a:pPr marL="1554480" lvl="2" indent="-518160">
              <a:buFont typeface="Arial"/>
              <a:buChar char="⚬"/>
            </a:pPr>
            <a:r>
              <a:rPr lang="en-US" sz="2600" dirty="0">
                <a:solidFill>
                  <a:srgbClr val="939598"/>
                </a:solidFill>
                <a:latin typeface="Poppins"/>
              </a:rPr>
              <a:t>Who can help?  Find a teacher, administrator, yard support, parent, relative, anyone you trust!</a:t>
            </a:r>
            <a:endParaRPr lang="en-US" sz="2600" dirty="0">
              <a:solidFill>
                <a:srgbClr val="939598"/>
              </a:solidFill>
              <a:latin typeface="Poppins"/>
              <a:cs typeface="Poppins"/>
            </a:endParaRPr>
          </a:p>
          <a:p>
            <a:pPr marL="777240" lvl="1" indent="-388620">
              <a:buFont typeface="Arial"/>
              <a:buChar char="•"/>
            </a:pPr>
            <a:r>
              <a:rPr lang="en-US" sz="2600" dirty="0">
                <a:solidFill>
                  <a:srgbClr val="939598"/>
                </a:solidFill>
                <a:latin typeface="Poppins"/>
              </a:rPr>
              <a:t>Asking for help is not snitching, it’s making a choice to be an upstander.</a:t>
            </a:r>
            <a:endParaRPr lang="en-US" sz="2600" dirty="0">
              <a:solidFill>
                <a:srgbClr val="939598"/>
              </a:solidFill>
              <a:latin typeface="Poppins"/>
              <a:cs typeface="Poppins"/>
            </a:endParaRPr>
          </a:p>
        </p:txBody>
      </p:sp>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944583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DELEGATE</a:t>
            </a:r>
          </a:p>
        </p:txBody>
      </p:sp>
      <p:grpSp>
        <p:nvGrpSpPr>
          <p:cNvPr id="7" name="Group 6">
            <a:extLst>
              <a:ext uri="{FF2B5EF4-FFF2-40B4-BE49-F238E27FC236}">
                <a16:creationId xmlns:a16="http://schemas.microsoft.com/office/drawing/2014/main" id="{C90CA417-5F6D-E93D-37BF-546D42DE64E0}"/>
              </a:ext>
            </a:extLst>
          </p:cNvPr>
          <p:cNvGrpSpPr/>
          <p:nvPr/>
        </p:nvGrpSpPr>
        <p:grpSpPr>
          <a:xfrm>
            <a:off x="573804" y="356843"/>
            <a:ext cx="1183403" cy="1262946"/>
            <a:chOff x="573804" y="356843"/>
            <a:chExt cx="1183403" cy="1262946"/>
          </a:xfrm>
        </p:grpSpPr>
        <p:sp>
          <p:nvSpPr>
            <p:cNvPr id="8" name="TextBox 7">
              <a:extLst>
                <a:ext uri="{FF2B5EF4-FFF2-40B4-BE49-F238E27FC236}">
                  <a16:creationId xmlns:a16="http://schemas.microsoft.com/office/drawing/2014/main" id="{4EE78EE5-559B-7BBC-997C-FAFA934829AD}"/>
                </a:ext>
              </a:extLst>
            </p:cNvPr>
            <p:cNvSpPr txBox="1"/>
            <p:nvPr/>
          </p:nvSpPr>
          <p:spPr>
            <a:xfrm>
              <a:off x="732141" y="788792"/>
              <a:ext cx="736270" cy="830997"/>
            </a:xfrm>
            <a:prstGeom prst="rect">
              <a:avLst/>
            </a:prstGeom>
            <a:noFill/>
          </p:spPr>
          <p:txBody>
            <a:bodyPr wrap="square" rtlCol="0">
              <a:spAutoFit/>
            </a:bodyPr>
            <a:lstStyle/>
            <a:p>
              <a:r>
                <a:rPr lang="en-US" sz="4800" b="1" dirty="0">
                  <a:solidFill>
                    <a:srgbClr val="FFA508"/>
                  </a:solidFill>
                  <a:latin typeface="Poppins Black" pitchFamily="2" charset="77"/>
                  <a:cs typeface="Poppins Black" pitchFamily="2" charset="77"/>
                </a:rPr>
                <a:t>D</a:t>
              </a:r>
            </a:p>
          </p:txBody>
        </p:sp>
        <p:sp>
          <p:nvSpPr>
            <p:cNvPr id="9" name="TextBox 8">
              <a:extLst>
                <a:ext uri="{FF2B5EF4-FFF2-40B4-BE49-F238E27FC236}">
                  <a16:creationId xmlns:a16="http://schemas.microsoft.com/office/drawing/2014/main" id="{FCCB896D-9481-A41F-EC3C-DF43330611B6}"/>
                </a:ext>
              </a:extLst>
            </p:cNvPr>
            <p:cNvSpPr txBox="1"/>
            <p:nvPr/>
          </p:nvSpPr>
          <p:spPr>
            <a:xfrm>
              <a:off x="573804" y="356843"/>
              <a:ext cx="736270" cy="707886"/>
            </a:xfrm>
            <a:prstGeom prst="rect">
              <a:avLst/>
            </a:prstGeom>
            <a:noFill/>
          </p:spPr>
          <p:txBody>
            <a:bodyPr wrap="square" rtlCol="0">
              <a:spAutoFit/>
            </a:bodyPr>
            <a:lstStyle/>
            <a:p>
              <a:r>
                <a:rPr lang="en-US" sz="4000" b="1" dirty="0">
                  <a:solidFill>
                    <a:srgbClr val="FFA508"/>
                  </a:solidFill>
                  <a:latin typeface="Poppins ExtraBold" pitchFamily="2" charset="77"/>
                  <a:cs typeface="Poppins ExtraBold" pitchFamily="2" charset="77"/>
                </a:rPr>
                <a:t>D</a:t>
              </a:r>
            </a:p>
          </p:txBody>
        </p:sp>
        <p:sp>
          <p:nvSpPr>
            <p:cNvPr id="11" name="TextBox 10">
              <a:extLst>
                <a:ext uri="{FF2B5EF4-FFF2-40B4-BE49-F238E27FC236}">
                  <a16:creationId xmlns:a16="http://schemas.microsoft.com/office/drawing/2014/main" id="{A1A56731-ABAD-547F-1A30-403F51BF29A2}"/>
                </a:ext>
              </a:extLst>
            </p:cNvPr>
            <p:cNvSpPr txBox="1"/>
            <p:nvPr/>
          </p:nvSpPr>
          <p:spPr>
            <a:xfrm>
              <a:off x="1020937" y="498048"/>
              <a:ext cx="736270" cy="584775"/>
            </a:xfrm>
            <a:prstGeom prst="rect">
              <a:avLst/>
            </a:prstGeom>
            <a:noFill/>
          </p:spPr>
          <p:txBody>
            <a:bodyPr wrap="square" rtlCol="0">
              <a:spAutoFit/>
            </a:bodyPr>
            <a:lstStyle/>
            <a:p>
              <a:r>
                <a:rPr lang="en-US" sz="3200" b="1" dirty="0">
                  <a:solidFill>
                    <a:srgbClr val="FFA508"/>
                  </a:solidFill>
                  <a:latin typeface="Poppins" pitchFamily="2" charset="77"/>
                  <a:cs typeface="Poppins" pitchFamily="2" charset="77"/>
                </a:rPr>
                <a:t>D</a:t>
              </a:r>
            </a:p>
          </p:txBody>
        </p:sp>
      </p:grpSp>
      <p:pic>
        <p:nvPicPr>
          <p:cNvPr id="6" name="Picture 5">
            <a:extLst>
              <a:ext uri="{FF2B5EF4-FFF2-40B4-BE49-F238E27FC236}">
                <a16:creationId xmlns:a16="http://schemas.microsoft.com/office/drawing/2014/main" id="{CA471E8D-3023-224B-4FE5-EF1CA50CA146}"/>
              </a:ext>
            </a:extLst>
          </p:cNvPr>
          <p:cNvPicPr>
            <a:picLocks noChangeAspect="1"/>
          </p:cNvPicPr>
          <p:nvPr/>
        </p:nvPicPr>
        <p:blipFill>
          <a:blip r:embed="rId3"/>
          <a:stretch>
            <a:fillRect/>
          </a:stretch>
        </p:blipFill>
        <p:spPr>
          <a:xfrm>
            <a:off x="9251655" y="1690495"/>
            <a:ext cx="2782753" cy="4576897"/>
          </a:xfrm>
          <a:prstGeom prst="rect">
            <a:avLst/>
          </a:prstGeom>
        </p:spPr>
      </p:pic>
      <p:pic>
        <p:nvPicPr>
          <p:cNvPr id="2" name="Picture 1">
            <a:extLst>
              <a:ext uri="{FF2B5EF4-FFF2-40B4-BE49-F238E27FC236}">
                <a16:creationId xmlns:a16="http://schemas.microsoft.com/office/drawing/2014/main" id="{556C7131-1638-3992-C00A-1760D9EDF3AA}"/>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84013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1411625" y="3042610"/>
            <a:ext cx="9264397" cy="984885"/>
          </a:xfrm>
          <a:prstGeom prst="rect">
            <a:avLst/>
          </a:prstGeom>
        </p:spPr>
        <p:txBody>
          <a:bodyPr wrap="square" lIns="0" tIns="0" rIns="0" bIns="0" rtlCol="0" anchor="t">
            <a:spAutoFit/>
          </a:bodyPr>
          <a:lstStyle/>
          <a:p>
            <a:pPr marL="11113" lvl="1"/>
            <a:r>
              <a:rPr lang="en-US" sz="3200" dirty="0">
                <a:solidFill>
                  <a:srgbClr val="939598"/>
                </a:solidFill>
                <a:latin typeface="Poppins"/>
              </a:rPr>
              <a:t>Which of the 3 D's would you feel most comfortable using? </a:t>
            </a:r>
            <a:endParaRPr lang="en-US" sz="3200" dirty="0">
              <a:solidFill>
                <a:srgbClr val="939598"/>
              </a:solidFill>
              <a:cs typeface="Calibri"/>
            </a:endParaRPr>
          </a:p>
        </p:txBody>
      </p:sp>
      <p:sp>
        <p:nvSpPr>
          <p:cNvPr id="10" name="Rectangle 9">
            <a:extLst>
              <a:ext uri="{FF2B5EF4-FFF2-40B4-BE49-F238E27FC236}">
                <a16:creationId xmlns:a16="http://schemas.microsoft.com/office/drawing/2014/main" id="{9EE1DE42-9336-6EFB-603F-9BC0B4FF7906}"/>
              </a:ext>
            </a:extLst>
          </p:cNvPr>
          <p:cNvSpPr/>
          <p:nvPr/>
        </p:nvSpPr>
        <p:spPr>
          <a:xfrm>
            <a:off x="0" y="902675"/>
            <a:ext cx="12192000" cy="1957624"/>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8" name="Picture 7">
            <a:extLst>
              <a:ext uri="{FF2B5EF4-FFF2-40B4-BE49-F238E27FC236}">
                <a16:creationId xmlns:a16="http://schemas.microsoft.com/office/drawing/2014/main" id="{C6A307B1-C4B3-38B4-FF9B-B8FBBC82D660}"/>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890639" y="615061"/>
            <a:ext cx="3388752" cy="2203288"/>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1411625" y="1635250"/>
            <a:ext cx="372566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sp>
        <p:nvSpPr>
          <p:cNvPr id="2" name="TextBox 2">
            <a:extLst>
              <a:ext uri="{FF2B5EF4-FFF2-40B4-BE49-F238E27FC236}">
                <a16:creationId xmlns:a16="http://schemas.microsoft.com/office/drawing/2014/main" id="{EEA22267-05BD-9747-9D21-A12ADAC9FDC0}"/>
              </a:ext>
            </a:extLst>
          </p:cNvPr>
          <p:cNvSpPr txBox="1"/>
          <p:nvPr/>
        </p:nvSpPr>
        <p:spPr>
          <a:xfrm>
            <a:off x="1411626" y="4296979"/>
            <a:ext cx="2585944" cy="861774"/>
          </a:xfrm>
          <a:prstGeom prst="rect">
            <a:avLst/>
          </a:prstGeom>
          <a:solidFill>
            <a:srgbClr val="005D32"/>
          </a:solidFill>
        </p:spPr>
        <p:txBody>
          <a:bodyPr wrap="square" lIns="91440" tIns="182880" rIns="91440" bIns="182880" rtlCol="0" anchor="t">
            <a:spAutoFit/>
          </a:bodyPr>
          <a:lstStyle/>
          <a:p>
            <a:pPr marL="11113" lvl="1" algn="ctr"/>
            <a:r>
              <a:rPr lang="en-US" sz="3200" b="1" dirty="0">
                <a:solidFill>
                  <a:schemeClr val="bg1"/>
                </a:solidFill>
                <a:latin typeface="Poppins ExtraBold" pitchFamily="2" charset="77"/>
                <a:ea typeface="+mn-lt"/>
                <a:cs typeface="Poppins ExtraBold" pitchFamily="2" charset="77"/>
              </a:rPr>
              <a:t>DISTRACT </a:t>
            </a:r>
            <a:endParaRPr lang="en-US" sz="3200" b="1" dirty="0">
              <a:solidFill>
                <a:schemeClr val="bg1"/>
              </a:solidFill>
              <a:latin typeface="Poppins ExtraBold" pitchFamily="2" charset="77"/>
              <a:cs typeface="Poppins ExtraBold" pitchFamily="2" charset="77"/>
            </a:endParaRPr>
          </a:p>
        </p:txBody>
      </p:sp>
      <p:sp>
        <p:nvSpPr>
          <p:cNvPr id="3" name="TextBox 2">
            <a:extLst>
              <a:ext uri="{FF2B5EF4-FFF2-40B4-BE49-F238E27FC236}">
                <a16:creationId xmlns:a16="http://schemas.microsoft.com/office/drawing/2014/main" id="{7EC65646-84B0-BFE6-C357-FA42BA911BCA}"/>
              </a:ext>
            </a:extLst>
          </p:cNvPr>
          <p:cNvSpPr txBox="1"/>
          <p:nvPr/>
        </p:nvSpPr>
        <p:spPr>
          <a:xfrm>
            <a:off x="4658919" y="4296979"/>
            <a:ext cx="2585944" cy="861774"/>
          </a:xfrm>
          <a:prstGeom prst="rect">
            <a:avLst/>
          </a:prstGeom>
          <a:solidFill>
            <a:srgbClr val="022179"/>
          </a:solidFill>
        </p:spPr>
        <p:txBody>
          <a:bodyPr wrap="square" lIns="91440" tIns="182880" rIns="91440" bIns="182880" rtlCol="0" anchor="t">
            <a:spAutoFit/>
          </a:bodyPr>
          <a:lstStyle/>
          <a:p>
            <a:pPr marL="11113" lvl="1" algn="ctr"/>
            <a:r>
              <a:rPr lang="en-US" sz="3200" b="1" dirty="0">
                <a:solidFill>
                  <a:schemeClr val="bg1"/>
                </a:solidFill>
                <a:latin typeface="Poppins ExtraBold" pitchFamily="2" charset="77"/>
                <a:ea typeface="+mn-lt"/>
                <a:cs typeface="Poppins ExtraBold" pitchFamily="2" charset="77"/>
              </a:rPr>
              <a:t>DIRECT</a:t>
            </a:r>
            <a:endParaRPr lang="en-US" sz="3200" b="1" dirty="0">
              <a:solidFill>
                <a:schemeClr val="bg1"/>
              </a:solidFill>
              <a:latin typeface="Poppins ExtraBold" pitchFamily="2" charset="77"/>
              <a:cs typeface="Poppins ExtraBold" pitchFamily="2" charset="77"/>
            </a:endParaRPr>
          </a:p>
        </p:txBody>
      </p:sp>
      <p:sp>
        <p:nvSpPr>
          <p:cNvPr id="6" name="TextBox 5">
            <a:extLst>
              <a:ext uri="{FF2B5EF4-FFF2-40B4-BE49-F238E27FC236}">
                <a16:creationId xmlns:a16="http://schemas.microsoft.com/office/drawing/2014/main" id="{FC90C144-455F-5BF2-BEAE-420F13508B95}"/>
              </a:ext>
            </a:extLst>
          </p:cNvPr>
          <p:cNvSpPr txBox="1"/>
          <p:nvPr/>
        </p:nvSpPr>
        <p:spPr>
          <a:xfrm>
            <a:off x="7941380" y="4296979"/>
            <a:ext cx="2585944" cy="861774"/>
          </a:xfrm>
          <a:prstGeom prst="rect">
            <a:avLst/>
          </a:prstGeom>
          <a:solidFill>
            <a:srgbClr val="099FDA"/>
          </a:solidFill>
        </p:spPr>
        <p:txBody>
          <a:bodyPr wrap="square" lIns="91440" tIns="182880" rIns="91440" bIns="182880" rtlCol="0" anchor="t">
            <a:spAutoFit/>
          </a:bodyPr>
          <a:lstStyle/>
          <a:p>
            <a:pPr marL="11113" lvl="1" algn="ctr"/>
            <a:r>
              <a:rPr lang="en-US" sz="3200" b="1" dirty="0">
                <a:solidFill>
                  <a:schemeClr val="bg1"/>
                </a:solidFill>
                <a:latin typeface="Poppins ExtraBold" pitchFamily="2" charset="77"/>
                <a:ea typeface="+mn-lt"/>
                <a:cs typeface="Poppins ExtraBold" pitchFamily="2" charset="77"/>
              </a:rPr>
              <a:t>DELEGATE</a:t>
            </a:r>
            <a:endParaRPr lang="en-US" sz="3200" b="1" dirty="0">
              <a:solidFill>
                <a:schemeClr val="bg1"/>
              </a:solidFill>
              <a:latin typeface="Poppins ExtraBold" pitchFamily="2" charset="77"/>
              <a:cs typeface="Poppins ExtraBold" pitchFamily="2" charset="77"/>
            </a:endParaRPr>
          </a:p>
        </p:txBody>
      </p:sp>
      <p:pic>
        <p:nvPicPr>
          <p:cNvPr id="9" name="Picture 8">
            <a:extLst>
              <a:ext uri="{FF2B5EF4-FFF2-40B4-BE49-F238E27FC236}">
                <a16:creationId xmlns:a16="http://schemas.microsoft.com/office/drawing/2014/main" id="{18474F85-65D4-4C9A-9679-B79CEA72C5D1}"/>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348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9" name="TextBox 8">
            <a:extLst>
              <a:ext uri="{FF2B5EF4-FFF2-40B4-BE49-F238E27FC236}">
                <a16:creationId xmlns:a16="http://schemas.microsoft.com/office/drawing/2014/main" id="{B42B3627-5BFE-BFD3-21C6-533F101C2957}"/>
              </a:ext>
            </a:extLst>
          </p:cNvPr>
          <p:cNvSpPr txBox="1"/>
          <p:nvPr/>
        </p:nvSpPr>
        <p:spPr>
          <a:xfrm>
            <a:off x="1119506" y="2267615"/>
            <a:ext cx="10522013" cy="3939540"/>
          </a:xfrm>
          <a:prstGeom prst="rect">
            <a:avLst/>
          </a:prstGeom>
        </p:spPr>
        <p:txBody>
          <a:bodyPr wrap="square" lIns="0" tIns="0" rIns="0" bIns="0" rtlCol="0" anchor="t">
            <a:spAutoFit/>
          </a:bodyPr>
          <a:lstStyle/>
          <a:p>
            <a:pPr marL="777240" lvl="1" indent="-388620">
              <a:buFont typeface="Arial"/>
              <a:buChar char="•"/>
            </a:pPr>
            <a:r>
              <a:rPr lang="en-US" sz="3200" dirty="0">
                <a:solidFill>
                  <a:srgbClr val="939598"/>
                </a:solidFill>
                <a:latin typeface="Poppins"/>
              </a:rPr>
              <a:t>You are not responsible for the final outcome of a situation. </a:t>
            </a:r>
          </a:p>
          <a:p>
            <a:pPr marL="777240" lvl="1" indent="-388620">
              <a:buFont typeface="Arial"/>
              <a:buChar char="•"/>
            </a:pPr>
            <a:r>
              <a:rPr lang="en-US" sz="3200" dirty="0">
                <a:solidFill>
                  <a:srgbClr val="939598"/>
                </a:solidFill>
                <a:latin typeface="Poppins"/>
              </a:rPr>
              <a:t>Respect others’ </a:t>
            </a:r>
            <a:r>
              <a:rPr lang="en-US" sz="3200" dirty="0">
                <a:solidFill>
                  <a:srgbClr val="939598"/>
                </a:solidFill>
                <a:latin typeface="Poppins Bold"/>
              </a:rPr>
              <a:t>choices</a:t>
            </a:r>
            <a:r>
              <a:rPr lang="en-US" sz="3200" dirty="0">
                <a:solidFill>
                  <a:srgbClr val="939598"/>
                </a:solidFill>
                <a:latin typeface="Poppins"/>
              </a:rPr>
              <a:t>- try not to take it personally if they don’t react or respond as you would expect.</a:t>
            </a:r>
          </a:p>
          <a:p>
            <a:pPr marL="777240" lvl="1" indent="-388620">
              <a:buFont typeface="Arial"/>
              <a:buChar char="•"/>
            </a:pPr>
            <a:r>
              <a:rPr lang="en-US" sz="3200" dirty="0">
                <a:solidFill>
                  <a:srgbClr val="939598"/>
                </a:solidFill>
                <a:latin typeface="Poppins"/>
              </a:rPr>
              <a:t>You make your choices, they make theirs. </a:t>
            </a:r>
          </a:p>
          <a:p>
            <a:pPr marL="777240" lvl="1" indent="-388620">
              <a:buFont typeface="Arial"/>
              <a:buChar char="•"/>
            </a:pPr>
            <a:r>
              <a:rPr lang="en-US" sz="3200" dirty="0">
                <a:solidFill>
                  <a:srgbClr val="939598"/>
                </a:solidFill>
                <a:latin typeface="Poppins"/>
              </a:rPr>
              <a:t>But you can make a choice to try to empower others!</a:t>
            </a:r>
          </a:p>
        </p:txBody>
      </p:sp>
      <p:sp>
        <p:nvSpPr>
          <p:cNvPr id="11" name="Title 1">
            <a:extLst>
              <a:ext uri="{FF2B5EF4-FFF2-40B4-BE49-F238E27FC236}">
                <a16:creationId xmlns:a16="http://schemas.microsoft.com/office/drawing/2014/main" id="{EDBDB91B-B680-45C3-7C13-6DC57C1B797D}"/>
              </a:ext>
            </a:extLst>
          </p:cNvPr>
          <p:cNvSpPr txBox="1">
            <a:spLocks/>
          </p:cNvSpPr>
          <p:nvPr/>
        </p:nvSpPr>
        <p:spPr>
          <a:xfrm>
            <a:off x="1657597" y="832698"/>
            <a:ext cx="944583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5D04"/>
                </a:solidFill>
                <a:latin typeface="Poppins" pitchFamily="2" charset="77"/>
                <a:cs typeface="Poppins" pitchFamily="2" charset="77"/>
              </a:rPr>
              <a:t>REMEMBER - YOU CAN ONLY CONTROL YOU</a:t>
            </a:r>
          </a:p>
        </p:txBody>
      </p:sp>
      <p:pic>
        <p:nvPicPr>
          <p:cNvPr id="13" name="Graphic 12" descr="Lightbulb with solid fill">
            <a:extLst>
              <a:ext uri="{FF2B5EF4-FFF2-40B4-BE49-F238E27FC236}">
                <a16:creationId xmlns:a16="http://schemas.microsoft.com/office/drawing/2014/main" id="{5267738A-CF47-F43B-15D9-BD312CBCB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832698"/>
            <a:ext cx="914400" cy="914400"/>
          </a:xfrm>
          <a:prstGeom prst="rect">
            <a:avLst/>
          </a:prstGeom>
        </p:spPr>
      </p:pic>
      <p:pic>
        <p:nvPicPr>
          <p:cNvPr id="2" name="Picture 1">
            <a:extLst>
              <a:ext uri="{FF2B5EF4-FFF2-40B4-BE49-F238E27FC236}">
                <a16:creationId xmlns:a16="http://schemas.microsoft.com/office/drawing/2014/main" id="{9C9A689E-D851-E2D8-5816-51DE5EA31FC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77800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3B60E-5F79-51D7-F321-4BF744486780}"/>
              </a:ext>
            </a:extLst>
          </p:cNvPr>
          <p:cNvSpPr/>
          <p:nvPr/>
        </p:nvSpPr>
        <p:spPr>
          <a:xfrm>
            <a:off x="-1" y="2180492"/>
            <a:ext cx="4943551" cy="23201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0EBF1FD-4E86-DD3D-4B0B-1D0014BB2AA5}"/>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5" name="Picture 4" descr="Imac.png">
            <a:extLst>
              <a:ext uri="{FF2B5EF4-FFF2-40B4-BE49-F238E27FC236}">
                <a16:creationId xmlns:a16="http://schemas.microsoft.com/office/drawing/2014/main" id="{50301A68-A572-B0F2-04A7-453B7C14C4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0044" y="438268"/>
            <a:ext cx="10632560" cy="637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568DCF0-B722-A854-84FE-3C7238C0B916}"/>
              </a:ext>
            </a:extLst>
          </p:cNvPr>
          <p:cNvSpPr txBox="1">
            <a:spLocks/>
          </p:cNvSpPr>
          <p:nvPr/>
        </p:nvSpPr>
        <p:spPr>
          <a:xfrm>
            <a:off x="393527" y="2782575"/>
            <a:ext cx="3902375" cy="1222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MAKING A DIFFERENCE</a:t>
            </a:r>
          </a:p>
        </p:txBody>
      </p:sp>
      <p:pic>
        <p:nvPicPr>
          <p:cNvPr id="2" name="Online Media 6" title="5  Be an Upstander">
            <a:hlinkClick r:id="" action="ppaction://media"/>
            <a:extLst>
              <a:ext uri="{FF2B5EF4-FFF2-40B4-BE49-F238E27FC236}">
                <a16:creationId xmlns:a16="http://schemas.microsoft.com/office/drawing/2014/main" id="{F41A2F6A-095F-A3AD-A4C1-7023742DECFE}"/>
              </a:ext>
            </a:extLst>
          </p:cNvPr>
          <p:cNvPicPr>
            <a:picLocks noRot="1" noChangeAspect="1"/>
          </p:cNvPicPr>
          <p:nvPr>
            <a:videoFile r:link="rId1"/>
          </p:nvPr>
        </p:nvPicPr>
        <p:blipFill rotWithShape="1">
          <a:blip r:embed="rId6"/>
          <a:srcRect t="12767" b="12767"/>
          <a:stretch/>
        </p:blipFill>
        <p:spPr>
          <a:xfrm>
            <a:off x="4943551" y="1699846"/>
            <a:ext cx="6025545" cy="2800769"/>
          </a:xfrm>
          <a:prstGeom prst="rect">
            <a:avLst/>
          </a:prstGeom>
        </p:spPr>
      </p:pic>
      <p:pic>
        <p:nvPicPr>
          <p:cNvPr id="6" name="Picture 5">
            <a:extLst>
              <a:ext uri="{FF2B5EF4-FFF2-40B4-BE49-F238E27FC236}">
                <a16:creationId xmlns:a16="http://schemas.microsoft.com/office/drawing/2014/main" id="{5DD182D8-9720-FBBB-F988-C0E9A5F01DE2}"/>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7893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CHECK OUT</a:t>
            </a:r>
          </a:p>
        </p:txBody>
      </p:sp>
      <p:sp>
        <p:nvSpPr>
          <p:cNvPr id="7" name="TextBox 4">
            <a:extLst>
              <a:ext uri="{FF2B5EF4-FFF2-40B4-BE49-F238E27FC236}">
                <a16:creationId xmlns:a16="http://schemas.microsoft.com/office/drawing/2014/main" id="{31B59780-DFC0-6FDF-95CF-F0D4094F5BA5}"/>
              </a:ext>
            </a:extLst>
          </p:cNvPr>
          <p:cNvSpPr txBox="1"/>
          <p:nvPr/>
        </p:nvSpPr>
        <p:spPr>
          <a:xfrm>
            <a:off x="1793631" y="1493854"/>
            <a:ext cx="6542593" cy="552074"/>
          </a:xfrm>
          <a:prstGeom prst="rect">
            <a:avLst/>
          </a:prstGeom>
        </p:spPr>
        <p:txBody>
          <a:bodyPr wrap="square" lIns="0" tIns="0" rIns="0" bIns="0" rtlCol="0" anchor="t">
            <a:spAutoFit/>
          </a:bodyPr>
          <a:lstStyle/>
          <a:p>
            <a:pPr algn="l">
              <a:lnSpc>
                <a:spcPts val="4320"/>
              </a:lnSpc>
            </a:pPr>
            <a:r>
              <a:rPr lang="en-US" sz="3200" dirty="0">
                <a:solidFill>
                  <a:srgbClr val="939598"/>
                </a:solidFill>
                <a:latin typeface="Poppins"/>
              </a:rPr>
              <a:t>Pick an affirmation for the day!</a:t>
            </a:r>
          </a:p>
        </p:txBody>
      </p:sp>
      <p:pic>
        <p:nvPicPr>
          <p:cNvPr id="11" name="Graphic 10" descr="Magnifying glass with solid fill">
            <a:extLst>
              <a:ext uri="{FF2B5EF4-FFF2-40B4-BE49-F238E27FC236}">
                <a16:creationId xmlns:a16="http://schemas.microsoft.com/office/drawing/2014/main" id="{69753DD5-C7E1-017D-2961-207D1619A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214" y="709512"/>
            <a:ext cx="914400" cy="914400"/>
          </a:xfrm>
          <a:prstGeom prst="rect">
            <a:avLst/>
          </a:prstGeom>
        </p:spPr>
      </p:pic>
      <p:pic>
        <p:nvPicPr>
          <p:cNvPr id="12" name="Picture 5">
            <a:extLst>
              <a:ext uri="{FF2B5EF4-FFF2-40B4-BE49-F238E27FC236}">
                <a16:creationId xmlns:a16="http://schemas.microsoft.com/office/drawing/2014/main" id="{4B5CB0D5-2D7C-824A-D57C-053C725CA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5765" y="4264758"/>
            <a:ext cx="1763664" cy="1731597"/>
          </a:xfrm>
          <a:prstGeom prst="rect">
            <a:avLst/>
          </a:prstGeom>
        </p:spPr>
      </p:pic>
      <p:pic>
        <p:nvPicPr>
          <p:cNvPr id="13" name="Picture 6">
            <a:extLst>
              <a:ext uri="{FF2B5EF4-FFF2-40B4-BE49-F238E27FC236}">
                <a16:creationId xmlns:a16="http://schemas.microsoft.com/office/drawing/2014/main" id="{8E6622CD-E831-1253-1BF0-AF510F96CF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99692" y="2185216"/>
            <a:ext cx="1854618" cy="1766945"/>
          </a:xfrm>
          <a:prstGeom prst="rect">
            <a:avLst/>
          </a:prstGeom>
        </p:spPr>
      </p:pic>
      <p:pic>
        <p:nvPicPr>
          <p:cNvPr id="14" name="Picture 7">
            <a:extLst>
              <a:ext uri="{FF2B5EF4-FFF2-40B4-BE49-F238E27FC236}">
                <a16:creationId xmlns:a16="http://schemas.microsoft.com/office/drawing/2014/main" id="{0C0E35EC-DCC0-EFCF-2D23-D6537B4A5C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55180" y="4412314"/>
            <a:ext cx="1763541" cy="1436484"/>
          </a:xfrm>
          <a:prstGeom prst="rect">
            <a:avLst/>
          </a:prstGeom>
        </p:spPr>
      </p:pic>
      <p:pic>
        <p:nvPicPr>
          <p:cNvPr id="18" name="Picture 8">
            <a:extLst>
              <a:ext uri="{FF2B5EF4-FFF2-40B4-BE49-F238E27FC236}">
                <a16:creationId xmlns:a16="http://schemas.microsoft.com/office/drawing/2014/main" id="{C6838C75-B961-D54D-AB1C-0F86699562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23297" y="4264758"/>
            <a:ext cx="1813614" cy="1563006"/>
          </a:xfrm>
          <a:prstGeom prst="rect">
            <a:avLst/>
          </a:prstGeom>
        </p:spPr>
      </p:pic>
      <p:pic>
        <p:nvPicPr>
          <p:cNvPr id="19" name="Picture 9">
            <a:extLst>
              <a:ext uri="{FF2B5EF4-FFF2-40B4-BE49-F238E27FC236}">
                <a16:creationId xmlns:a16="http://schemas.microsoft.com/office/drawing/2014/main" id="{0B862266-BE8C-07E3-5285-34760569D61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42189" y="2458525"/>
            <a:ext cx="1881108" cy="1241531"/>
          </a:xfrm>
          <a:prstGeom prst="rect">
            <a:avLst/>
          </a:prstGeom>
        </p:spPr>
      </p:pic>
      <p:pic>
        <p:nvPicPr>
          <p:cNvPr id="20" name="Picture 10">
            <a:extLst>
              <a:ext uri="{FF2B5EF4-FFF2-40B4-BE49-F238E27FC236}">
                <a16:creationId xmlns:a16="http://schemas.microsoft.com/office/drawing/2014/main" id="{E569039A-8E88-0D9D-A9A4-EFAF4FF6D7F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34472" y="4638429"/>
            <a:ext cx="3073075" cy="877223"/>
          </a:xfrm>
          <a:prstGeom prst="rect">
            <a:avLst/>
          </a:prstGeom>
        </p:spPr>
      </p:pic>
      <p:pic>
        <p:nvPicPr>
          <p:cNvPr id="21" name="Picture 11">
            <a:extLst>
              <a:ext uri="{FF2B5EF4-FFF2-40B4-BE49-F238E27FC236}">
                <a16:creationId xmlns:a16="http://schemas.microsoft.com/office/drawing/2014/main" id="{DDDB3EBA-7D0C-3BEF-EE3C-EAE68D5E7AF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5253909" y="2335577"/>
            <a:ext cx="1788682" cy="1551275"/>
          </a:xfrm>
          <a:prstGeom prst="rect">
            <a:avLst/>
          </a:prstGeom>
        </p:spPr>
      </p:pic>
      <p:pic>
        <p:nvPicPr>
          <p:cNvPr id="2" name="Picture 1">
            <a:extLst>
              <a:ext uri="{FF2B5EF4-FFF2-40B4-BE49-F238E27FC236}">
                <a16:creationId xmlns:a16="http://schemas.microsoft.com/office/drawing/2014/main" id="{D86F844C-75D7-8801-B029-B3767DD0701D}"/>
              </a:ext>
            </a:extLst>
          </p:cNvPr>
          <p:cNvPicPr>
            <a:picLocks noChangeAspect="1"/>
          </p:cNvPicPr>
          <p:nvPr/>
        </p:nvPicPr>
        <p:blipFill>
          <a:blip r:embed="rId19"/>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93025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36BA5-5970-FE7D-34E8-33F83114BB38}"/>
              </a:ext>
            </a:extLst>
          </p:cNvPr>
          <p:cNvSpPr/>
          <p:nvPr/>
        </p:nvSpPr>
        <p:spPr>
          <a:xfrm>
            <a:off x="0" y="0"/>
            <a:ext cx="12192000" cy="5967293"/>
          </a:xfrm>
          <a:prstGeom prst="rect">
            <a:avLst/>
          </a:prstGeom>
          <a:gradFill>
            <a:gsLst>
              <a:gs pos="0">
                <a:srgbClr val="022179"/>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684259"/>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p:blipFill>
        <p:spPr>
          <a:xfrm>
            <a:off x="5242635" y="4962487"/>
            <a:ext cx="1706729" cy="1706729"/>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FF5D04"/>
                </a:solidFill>
                <a:latin typeface="Poppins" pitchFamily="2" charset="77"/>
                <a:cs typeface="Poppins" pitchFamily="2" charset="77"/>
              </a:rPr>
              <a:t>WOULD YOU RATHER</a:t>
            </a:r>
            <a:endParaRPr lang="en-US" dirty="0">
              <a:solidFill>
                <a:srgbClr val="FF5D04"/>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2431184"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sp>
      <p:sp>
        <p:nvSpPr>
          <p:cNvPr id="11" name="Freeform 7">
            <a:extLst>
              <a:ext uri="{FF2B5EF4-FFF2-40B4-BE49-F238E27FC236}">
                <a16:creationId xmlns:a16="http://schemas.microsoft.com/office/drawing/2014/main" id="{49345F4E-93F2-1F14-01F4-5247DF3A0FAF}"/>
              </a:ext>
            </a:extLst>
          </p:cNvPr>
          <p:cNvSpPr/>
          <p:nvPr/>
        </p:nvSpPr>
        <p:spPr>
          <a:xfrm>
            <a:off x="7221935"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1986342" y="1909115"/>
            <a:ext cx="3873406" cy="523220"/>
          </a:xfrm>
          <a:prstGeom prst="rect">
            <a:avLst/>
          </a:prstGeom>
          <a:noFill/>
        </p:spPr>
        <p:txBody>
          <a:bodyPr wrap="square" rtlCol="0">
            <a:spAutoFit/>
          </a:bodyPr>
          <a:lstStyle/>
          <a:p>
            <a:pPr algn="ctr"/>
            <a:r>
              <a:rPr lang="en-US" sz="2800" dirty="0">
                <a:solidFill>
                  <a:srgbClr val="099FDA"/>
                </a:solidFill>
                <a:latin typeface="Poppins"/>
              </a:rPr>
              <a:t>Talk to animals</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585736" y="1847560"/>
            <a:ext cx="4551452" cy="577594"/>
          </a:xfrm>
          <a:prstGeom prst="rect">
            <a:avLst/>
          </a:prstGeom>
          <a:noFill/>
        </p:spPr>
        <p:txBody>
          <a:bodyPr wrap="square" rtlCol="0">
            <a:spAutoFit/>
          </a:bodyPr>
          <a:lstStyle/>
          <a:p>
            <a:pPr algn="ctr">
              <a:lnSpc>
                <a:spcPts val="3966"/>
              </a:lnSpc>
            </a:pPr>
            <a:r>
              <a:rPr lang="en-US" sz="2800" dirty="0">
                <a:solidFill>
                  <a:srgbClr val="099FDA"/>
                </a:solidFill>
                <a:latin typeface="Poppins"/>
              </a:rPr>
              <a:t>Hear people’s thoughts</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4" name="Picture 3">
            <a:extLst>
              <a:ext uri="{FF2B5EF4-FFF2-40B4-BE49-F238E27FC236}">
                <a16:creationId xmlns:a16="http://schemas.microsoft.com/office/drawing/2014/main" id="{286C89F7-B348-26F4-CF2B-A9CCABD47CF7}"/>
              </a:ext>
            </a:extLst>
          </p:cNvPr>
          <p:cNvPicPr>
            <a:picLocks noChangeAspect="1"/>
          </p:cNvPicPr>
          <p:nvPr/>
        </p:nvPicPr>
        <p:blipFill>
          <a:blip r:embed="rId5"/>
          <a:stretch>
            <a:fillRect/>
          </a:stretch>
        </p:blipFill>
        <p:spPr>
          <a:xfrm>
            <a:off x="2864577" y="2971800"/>
            <a:ext cx="2120634" cy="2120634"/>
          </a:xfrm>
          <a:prstGeom prst="rect">
            <a:avLst/>
          </a:prstGeom>
        </p:spPr>
      </p:pic>
      <p:pic>
        <p:nvPicPr>
          <p:cNvPr id="8" name="Picture 7">
            <a:extLst>
              <a:ext uri="{FF2B5EF4-FFF2-40B4-BE49-F238E27FC236}">
                <a16:creationId xmlns:a16="http://schemas.microsoft.com/office/drawing/2014/main" id="{9E5BFA01-97C1-FA1C-30D4-67021367B65D}"/>
              </a:ext>
            </a:extLst>
          </p:cNvPr>
          <p:cNvPicPr>
            <a:picLocks noChangeAspect="1"/>
          </p:cNvPicPr>
          <p:nvPr/>
        </p:nvPicPr>
        <p:blipFill>
          <a:blip r:embed="rId6"/>
          <a:stretch>
            <a:fillRect/>
          </a:stretch>
        </p:blipFill>
        <p:spPr>
          <a:xfrm>
            <a:off x="7520499" y="2911958"/>
            <a:ext cx="2240317" cy="2240317"/>
          </a:xfrm>
          <a:prstGeom prst="rect">
            <a:avLst/>
          </a:prstGeom>
        </p:spPr>
      </p:pic>
      <p:pic>
        <p:nvPicPr>
          <p:cNvPr id="3" name="Picture 2">
            <a:extLst>
              <a:ext uri="{FF2B5EF4-FFF2-40B4-BE49-F238E27FC236}">
                <a16:creationId xmlns:a16="http://schemas.microsoft.com/office/drawing/2014/main" id="{F1DEB426-969C-F88A-FDFB-48A111347ED3}"/>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0" y="1839310"/>
            <a:ext cx="12192000" cy="4185992"/>
          </a:xfrm>
          <a:prstGeom prst="rect">
            <a:avLst/>
          </a:prstGeom>
          <a:gradFill>
            <a:gsLst>
              <a:gs pos="0">
                <a:srgbClr val="005D32"/>
              </a:gs>
              <a:gs pos="100000">
                <a:srgbClr val="FFA5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7" name="Content Placeholder 6" descr="Target Audience with solid fill">
            <a:extLst>
              <a:ext uri="{FF2B5EF4-FFF2-40B4-BE49-F238E27FC236}">
                <a16:creationId xmlns:a16="http://schemas.microsoft.com/office/drawing/2014/main" id="{EB6D0AB4-D5F9-81B3-13DC-72BE6E131DA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0FECD324-7265-E0B4-CDBA-90C917E50312}"/>
              </a:ext>
            </a:extLst>
          </p:cNvPr>
          <p:cNvPicPr>
            <a:picLocks noChangeAspect="1"/>
          </p:cNvPicPr>
          <p:nvPr/>
        </p:nvPicPr>
        <p:blipFill>
          <a:blip r:embed="rId5">
            <a:alphaModFix amt="16000"/>
          </a:blip>
          <a:stretch>
            <a:fillRect/>
          </a:stretch>
        </p:blipFill>
        <p:spPr>
          <a:xfrm>
            <a:off x="9363476" y="1968651"/>
            <a:ext cx="2701853" cy="4056651"/>
          </a:xfrm>
          <a:prstGeom prst="rect">
            <a:avLst/>
          </a:prstGeom>
        </p:spPr>
      </p:pic>
      <p:sp>
        <p:nvSpPr>
          <p:cNvPr id="8" name="TextBox 6">
            <a:extLst>
              <a:ext uri="{FF2B5EF4-FFF2-40B4-BE49-F238E27FC236}">
                <a16:creationId xmlns:a16="http://schemas.microsoft.com/office/drawing/2014/main" id="{F0316FB9-4D05-613B-A13D-5C8E9F443238}"/>
              </a:ext>
            </a:extLst>
          </p:cNvPr>
          <p:cNvSpPr txBox="1"/>
          <p:nvPr/>
        </p:nvSpPr>
        <p:spPr>
          <a:xfrm>
            <a:off x="1657598" y="2240698"/>
            <a:ext cx="8674071" cy="3367589"/>
          </a:xfrm>
          <a:prstGeom prst="rect">
            <a:avLst/>
          </a:prstGeom>
        </p:spPr>
        <p:txBody>
          <a:bodyPr wrap="square" lIns="0" tIns="0" rIns="0" bIns="0" rtlCol="0" anchor="t">
            <a:spAutoFit/>
          </a:bodyPr>
          <a:lstStyle/>
          <a:p>
            <a:pPr marL="680720" lvl="1" indent="-340360">
              <a:lnSpc>
                <a:spcPts val="4400"/>
              </a:lnSpc>
              <a:buFont typeface="Arial"/>
              <a:buChar char="•"/>
            </a:pPr>
            <a:r>
              <a:rPr lang="en-US" sz="3200" dirty="0">
                <a:solidFill>
                  <a:schemeClr val="bg1"/>
                </a:solidFill>
                <a:latin typeface="Poppins"/>
              </a:rPr>
              <a:t>Discuss what it means to be an Upstander </a:t>
            </a:r>
            <a:endParaRPr lang="en-US" sz="3200" dirty="0">
              <a:solidFill>
                <a:schemeClr val="bg1"/>
              </a:solidFill>
            </a:endParaRPr>
          </a:p>
          <a:p>
            <a:pPr marL="680720" lvl="1" indent="-340360">
              <a:lnSpc>
                <a:spcPts val="4400"/>
              </a:lnSpc>
              <a:buFont typeface="Arial"/>
              <a:buChar char="•"/>
            </a:pPr>
            <a:r>
              <a:rPr lang="en-US" sz="3200" dirty="0">
                <a:solidFill>
                  <a:schemeClr val="bg1"/>
                </a:solidFill>
                <a:latin typeface="Poppins"/>
              </a:rPr>
              <a:t>Learn about the 3 Ds of being an Upstander </a:t>
            </a:r>
            <a:endParaRPr lang="en-US" sz="3200" dirty="0">
              <a:solidFill>
                <a:schemeClr val="bg1"/>
              </a:solidFill>
              <a:latin typeface="Poppins"/>
              <a:cs typeface="Poppins"/>
            </a:endParaRPr>
          </a:p>
          <a:p>
            <a:pPr marL="680720" lvl="1" indent="-340360">
              <a:lnSpc>
                <a:spcPts val="4400"/>
              </a:lnSpc>
              <a:buFont typeface="Arial"/>
              <a:buChar char="•"/>
            </a:pPr>
            <a:r>
              <a:rPr lang="en-US" sz="3200" dirty="0">
                <a:solidFill>
                  <a:schemeClr val="bg1"/>
                </a:solidFill>
                <a:latin typeface="Poppins"/>
              </a:rPr>
              <a:t>Reflect on how you can make a choice to be an Upstander</a:t>
            </a:r>
            <a:endParaRPr lang="en-US" sz="3200" dirty="0">
              <a:solidFill>
                <a:schemeClr val="bg1"/>
              </a:solidFill>
              <a:latin typeface="Poppins"/>
              <a:cs typeface="Poppins"/>
            </a:endParaRPr>
          </a:p>
        </p:txBody>
      </p:sp>
      <p:pic>
        <p:nvPicPr>
          <p:cNvPr id="2" name="Picture 1">
            <a:extLst>
              <a:ext uri="{FF2B5EF4-FFF2-40B4-BE49-F238E27FC236}">
                <a16:creationId xmlns:a16="http://schemas.microsoft.com/office/drawing/2014/main" id="{274959EA-2E43-CFD5-704F-79FAA42CBEAC}"/>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6270727" y="2684454"/>
            <a:ext cx="5760316" cy="3168816"/>
          </a:xfrm>
          <a:prstGeom prst="rect">
            <a:avLst/>
          </a:prstGeom>
        </p:spPr>
        <p:txBody>
          <a:bodyPr wrap="square" lIns="0" tIns="0" rIns="0" bIns="0" rtlCol="0" anchor="t">
            <a:spAutoFit/>
          </a:bodyPr>
          <a:lstStyle/>
          <a:p>
            <a:pPr algn="ctr">
              <a:lnSpc>
                <a:spcPts val="5040"/>
              </a:lnSpc>
            </a:pPr>
            <a:r>
              <a:rPr lang="en-US" sz="3200" dirty="0">
                <a:solidFill>
                  <a:srgbClr val="939598"/>
                </a:solidFill>
                <a:latin typeface="Poppins"/>
              </a:rPr>
              <a:t>Have you ever heard the word "upstander" before? </a:t>
            </a:r>
          </a:p>
          <a:p>
            <a:pPr algn="ctr">
              <a:lnSpc>
                <a:spcPts val="5040"/>
              </a:lnSpc>
            </a:pPr>
            <a:endParaRPr lang="en-US" sz="3200" dirty="0">
              <a:solidFill>
                <a:srgbClr val="939598"/>
              </a:solidFill>
              <a:latin typeface="Poppins"/>
            </a:endParaRPr>
          </a:p>
          <a:p>
            <a:pPr algn="ctr">
              <a:lnSpc>
                <a:spcPts val="5040"/>
              </a:lnSpc>
            </a:pPr>
            <a:r>
              <a:rPr lang="en-US" sz="3200" dirty="0">
                <a:solidFill>
                  <a:srgbClr val="939598"/>
                </a:solidFill>
                <a:latin typeface="Poppins"/>
              </a:rPr>
              <a:t>Do you have any ideas about what it might mean? </a:t>
            </a:r>
          </a:p>
        </p:txBody>
      </p:sp>
      <p:pic>
        <p:nvPicPr>
          <p:cNvPr id="9" name="Graphic 8" descr="Customer review with solid fill">
            <a:extLst>
              <a:ext uri="{FF2B5EF4-FFF2-40B4-BE49-F238E27FC236}">
                <a16:creationId xmlns:a16="http://schemas.microsoft.com/office/drawing/2014/main" id="{637E10C3-BBD3-42BF-32ED-7B2401BE2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216" y="1005578"/>
            <a:ext cx="1613338" cy="1613338"/>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0" y="0"/>
            <a:ext cx="6096000" cy="6264166"/>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8" name="Picture 7">
            <a:extLst>
              <a:ext uri="{FF2B5EF4-FFF2-40B4-BE49-F238E27FC236}">
                <a16:creationId xmlns:a16="http://schemas.microsoft.com/office/drawing/2014/main" id="{C6A307B1-C4B3-38B4-FF9B-B8FBBC82D660}"/>
              </a:ext>
            </a:extLst>
          </p:cNvPr>
          <p:cNvPicPr>
            <a:picLocks noChangeAspect="1"/>
          </p:cNvPicPr>
          <p:nvPr/>
        </p:nvPicPr>
        <p:blipFill>
          <a:blip r:embed="rId5">
            <a:alphaModFix amt="50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54861" y="2078182"/>
            <a:ext cx="6438225" cy="4185984"/>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1225360" y="1189775"/>
            <a:ext cx="376649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pic>
        <p:nvPicPr>
          <p:cNvPr id="2" name="Picture 1">
            <a:extLst>
              <a:ext uri="{FF2B5EF4-FFF2-40B4-BE49-F238E27FC236}">
                <a16:creationId xmlns:a16="http://schemas.microsoft.com/office/drawing/2014/main" id="{B2603AFF-9EAF-287A-2148-FEB51DB09FF6}"/>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22514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WHAT IS AN UPSTANDER?</a:t>
            </a:r>
          </a:p>
        </p:txBody>
      </p:sp>
      <p:sp>
        <p:nvSpPr>
          <p:cNvPr id="9" name="TextBox 2">
            <a:extLst>
              <a:ext uri="{FF2B5EF4-FFF2-40B4-BE49-F238E27FC236}">
                <a16:creationId xmlns:a16="http://schemas.microsoft.com/office/drawing/2014/main" id="{B3E17B60-00AF-F10E-BC0F-FE7F064BED9B}"/>
              </a:ext>
            </a:extLst>
          </p:cNvPr>
          <p:cNvSpPr txBox="1"/>
          <p:nvPr/>
        </p:nvSpPr>
        <p:spPr>
          <a:xfrm>
            <a:off x="1455579" y="1813681"/>
            <a:ext cx="7629180" cy="3397084"/>
          </a:xfrm>
          <a:prstGeom prst="rect">
            <a:avLst/>
          </a:prstGeom>
        </p:spPr>
        <p:txBody>
          <a:bodyPr wrap="square" lIns="0" tIns="0" rIns="0" bIns="0" rtlCol="0" anchor="t">
            <a:spAutoFit/>
          </a:bodyPr>
          <a:lstStyle/>
          <a:p>
            <a:pPr marL="774405" lvl="1" indent="-387202">
              <a:lnSpc>
                <a:spcPts val="3800"/>
              </a:lnSpc>
              <a:buFont typeface="Arial"/>
              <a:buChar char="•"/>
            </a:pPr>
            <a:r>
              <a:rPr lang="en-US" sz="2800" dirty="0">
                <a:solidFill>
                  <a:srgbClr val="939598"/>
                </a:solidFill>
                <a:latin typeface="Poppins"/>
              </a:rPr>
              <a:t>You always have a choice.  </a:t>
            </a:r>
          </a:p>
          <a:p>
            <a:pPr marL="774405" lvl="1" indent="-387202">
              <a:lnSpc>
                <a:spcPts val="3800"/>
              </a:lnSpc>
              <a:buFont typeface="Arial"/>
              <a:buChar char="•"/>
            </a:pPr>
            <a:r>
              <a:rPr lang="en-US" sz="2800" dirty="0">
                <a:solidFill>
                  <a:srgbClr val="939598"/>
                </a:solidFill>
                <a:latin typeface="Poppins"/>
              </a:rPr>
              <a:t>As an upstander, you are choosing to:</a:t>
            </a:r>
          </a:p>
          <a:p>
            <a:pPr marL="1548809" lvl="2" indent="-516270">
              <a:lnSpc>
                <a:spcPts val="3800"/>
              </a:lnSpc>
              <a:buFont typeface="Arial"/>
              <a:buChar char="⚬"/>
            </a:pPr>
            <a:r>
              <a:rPr lang="en-US" sz="2800" dirty="0">
                <a:solidFill>
                  <a:srgbClr val="939598"/>
                </a:solidFill>
                <a:latin typeface="Poppins"/>
              </a:rPr>
              <a:t>Stand up for what you believe in</a:t>
            </a:r>
          </a:p>
          <a:p>
            <a:pPr marL="1548809" lvl="2" indent="-516270">
              <a:lnSpc>
                <a:spcPts val="3800"/>
              </a:lnSpc>
              <a:buFont typeface="Arial"/>
              <a:buChar char="⚬"/>
            </a:pPr>
            <a:r>
              <a:rPr lang="en-US" sz="2800" dirty="0">
                <a:solidFill>
                  <a:srgbClr val="939598"/>
                </a:solidFill>
                <a:latin typeface="Poppins"/>
              </a:rPr>
              <a:t>Stand up in defense of others</a:t>
            </a:r>
          </a:p>
          <a:p>
            <a:pPr marL="1548809" lvl="2" indent="-516270">
              <a:lnSpc>
                <a:spcPts val="3800"/>
              </a:lnSpc>
              <a:buFont typeface="Arial"/>
              <a:buChar char="⚬"/>
            </a:pPr>
            <a:r>
              <a:rPr lang="en-US" sz="2800" dirty="0">
                <a:solidFill>
                  <a:srgbClr val="939598"/>
                </a:solidFill>
                <a:latin typeface="Poppins"/>
              </a:rPr>
              <a:t>Speak up when you see injustice </a:t>
            </a:r>
          </a:p>
          <a:p>
            <a:pPr marL="1548809" lvl="2" indent="-516270">
              <a:lnSpc>
                <a:spcPts val="3800"/>
              </a:lnSpc>
              <a:buFont typeface="Arial"/>
              <a:buChar char="⚬"/>
            </a:pPr>
            <a:r>
              <a:rPr lang="en-US" sz="2800" dirty="0">
                <a:solidFill>
                  <a:srgbClr val="939598"/>
                </a:solidFill>
                <a:latin typeface="Poppins"/>
              </a:rPr>
              <a:t>Support someone who is being mistreated</a:t>
            </a:r>
          </a:p>
        </p:txBody>
      </p:sp>
      <p:pic>
        <p:nvPicPr>
          <p:cNvPr id="2" name="Content Placeholder 4" descr="Badge Question Mark with solid fill">
            <a:extLst>
              <a:ext uri="{FF2B5EF4-FFF2-40B4-BE49-F238E27FC236}">
                <a16:creationId xmlns:a16="http://schemas.microsoft.com/office/drawing/2014/main" id="{4EEA3758-C834-38A6-04D1-09E6E353310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709512"/>
            <a:ext cx="914400" cy="914400"/>
          </a:xfrm>
        </p:spPr>
      </p:pic>
      <p:pic>
        <p:nvPicPr>
          <p:cNvPr id="6" name="Picture 5">
            <a:extLst>
              <a:ext uri="{FF2B5EF4-FFF2-40B4-BE49-F238E27FC236}">
                <a16:creationId xmlns:a16="http://schemas.microsoft.com/office/drawing/2014/main" id="{85C7AC81-5195-A376-5E34-684596520149}"/>
              </a:ext>
            </a:extLst>
          </p:cNvPr>
          <p:cNvPicPr>
            <a:picLocks noChangeAspect="1"/>
          </p:cNvPicPr>
          <p:nvPr/>
        </p:nvPicPr>
        <p:blipFill>
          <a:blip r:embed="rId5"/>
          <a:stretch>
            <a:fillRect/>
          </a:stretch>
        </p:blipFill>
        <p:spPr>
          <a:xfrm>
            <a:off x="8876119" y="1990019"/>
            <a:ext cx="3155702" cy="4254010"/>
          </a:xfrm>
          <a:prstGeom prst="rect">
            <a:avLst/>
          </a:prstGeom>
        </p:spPr>
      </p:pic>
      <p:pic>
        <p:nvPicPr>
          <p:cNvPr id="3" name="Picture 2">
            <a:extLst>
              <a:ext uri="{FF2B5EF4-FFF2-40B4-BE49-F238E27FC236}">
                <a16:creationId xmlns:a16="http://schemas.microsoft.com/office/drawing/2014/main" id="{D596EF81-25F4-9257-060E-37F4AA45D027}"/>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76533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73578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BECOMING AN UPSTANDER?</a:t>
            </a:r>
          </a:p>
        </p:txBody>
      </p:sp>
      <p:pic>
        <p:nvPicPr>
          <p:cNvPr id="3" name="Picture 2" descr="G:\DESIGN\GRAFICRIVER\MY CREATION\2016\01_Rockefeller Creative PowerPoint Template\macbookpro.png">
            <a:extLst>
              <a:ext uri="{FF2B5EF4-FFF2-40B4-BE49-F238E27FC236}">
                <a16:creationId xmlns:a16="http://schemas.microsoft.com/office/drawing/2014/main" id="{D2334362-2B1D-6196-7338-37AC576EE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nline Media 6" title="Becoming an Upstander">
            <a:hlinkClick r:id="" action="ppaction://media"/>
            <a:extLst>
              <a:ext uri="{FF2B5EF4-FFF2-40B4-BE49-F238E27FC236}">
                <a16:creationId xmlns:a16="http://schemas.microsoft.com/office/drawing/2014/main" id="{4C88C0AD-49C7-834C-4BE9-C6D956263C32}"/>
              </a:ext>
            </a:extLst>
          </p:cNvPr>
          <p:cNvPicPr>
            <a:picLocks noRot="1" noChangeAspect="1"/>
          </p:cNvPicPr>
          <p:nvPr>
            <a:videoFile r:link="rId1"/>
          </p:nvPr>
        </p:nvPicPr>
        <p:blipFill>
          <a:blip r:embed="rId6"/>
          <a:stretch>
            <a:fillRect/>
          </a:stretch>
        </p:blipFill>
        <p:spPr>
          <a:xfrm>
            <a:off x="2798618" y="1818584"/>
            <a:ext cx="6084125" cy="3798445"/>
          </a:xfrm>
          <a:prstGeom prst="rect">
            <a:avLst/>
          </a:prstGeom>
        </p:spPr>
      </p:pic>
      <p:pic>
        <p:nvPicPr>
          <p:cNvPr id="12" name="Graphic 11" descr="Man with solid fill">
            <a:extLst>
              <a:ext uri="{FF2B5EF4-FFF2-40B4-BE49-F238E27FC236}">
                <a16:creationId xmlns:a16="http://schemas.microsoft.com/office/drawing/2014/main" id="{C2DCE027-6E13-0880-40A4-D2B9E2B68E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807" y="711741"/>
            <a:ext cx="914400" cy="914400"/>
          </a:xfrm>
          <a:prstGeom prst="rect">
            <a:avLst/>
          </a:prstGeom>
        </p:spPr>
      </p:pic>
      <p:pic>
        <p:nvPicPr>
          <p:cNvPr id="2" name="Picture 1">
            <a:extLst>
              <a:ext uri="{FF2B5EF4-FFF2-40B4-BE49-F238E27FC236}">
                <a16:creationId xmlns:a16="http://schemas.microsoft.com/office/drawing/2014/main" id="{EC8C208B-A944-DE2C-4073-9CC1C7126089}"/>
              </a:ext>
            </a:extLst>
          </p:cNvPr>
          <p:cNvPicPr>
            <a:picLocks noChangeAspect="1"/>
          </p:cNvPicPr>
          <p:nvPr/>
        </p:nvPicPr>
        <p:blipFill>
          <a:blip r:embed="rId9"/>
          <a:srcRect/>
          <a:stretch/>
        </p:blipFill>
        <p:spPr>
          <a:xfrm>
            <a:off x="170881" y="5554466"/>
            <a:ext cx="594022" cy="594022"/>
          </a:xfrm>
          <a:prstGeom prst="rect">
            <a:avLst/>
          </a:prstGeom>
          <a:effectLst>
            <a:glow rad="150533">
              <a:schemeClr val="bg1">
                <a:alpha val="40000"/>
              </a:schemeClr>
            </a:glow>
          </a:effectLst>
        </p:spPr>
      </p:pic>
      <p:sp>
        <p:nvSpPr>
          <p:cNvPr id="8" name="TextBox 7">
            <a:extLst>
              <a:ext uri="{FF2B5EF4-FFF2-40B4-BE49-F238E27FC236}">
                <a16:creationId xmlns:a16="http://schemas.microsoft.com/office/drawing/2014/main" id="{35B7D3DC-49C2-9450-F254-B5825777D880}"/>
              </a:ext>
            </a:extLst>
          </p:cNvPr>
          <p:cNvSpPr txBox="1"/>
          <p:nvPr/>
        </p:nvSpPr>
        <p:spPr>
          <a:xfrm>
            <a:off x="3048856" y="3246902"/>
            <a:ext cx="6097712" cy="369332"/>
          </a:xfrm>
          <a:prstGeom prst="rect">
            <a:avLst/>
          </a:prstGeom>
          <a:noFill/>
        </p:spPr>
        <p:txBody>
          <a:bodyPr wrap="square">
            <a:spAutoFit/>
          </a:bodyPr>
          <a:lstStyle/>
          <a:p>
            <a:r>
              <a:rPr lang="en-US" dirty="0"/>
              <a:t>https://youtu.be/hoKcIP4TIFo</a:t>
            </a:r>
          </a:p>
        </p:txBody>
      </p:sp>
    </p:spTree>
    <p:extLst>
      <p:ext uri="{BB962C8B-B14F-4D97-AF65-F5344CB8AC3E}">
        <p14:creationId xmlns:p14="http://schemas.microsoft.com/office/powerpoint/2010/main" val="2101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44583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THE 3 D’S OF BEING AN UPSTANDER</a:t>
            </a:r>
          </a:p>
        </p:txBody>
      </p:sp>
      <p:sp>
        <p:nvSpPr>
          <p:cNvPr id="2" name="TextBox 2">
            <a:extLst>
              <a:ext uri="{FF2B5EF4-FFF2-40B4-BE49-F238E27FC236}">
                <a16:creationId xmlns:a16="http://schemas.microsoft.com/office/drawing/2014/main" id="{BA52BE99-0BD3-CC49-95E0-035F06439C4B}"/>
              </a:ext>
            </a:extLst>
          </p:cNvPr>
          <p:cNvSpPr txBox="1"/>
          <p:nvPr/>
        </p:nvSpPr>
        <p:spPr>
          <a:xfrm>
            <a:off x="1757207" y="1683365"/>
            <a:ext cx="9346222" cy="1615827"/>
          </a:xfrm>
          <a:prstGeom prst="rect">
            <a:avLst/>
          </a:prstGeom>
        </p:spPr>
        <p:txBody>
          <a:bodyPr wrap="square" lIns="0" tIns="0" rIns="0" bIns="0" rtlCol="0" anchor="t">
            <a:spAutoFit/>
          </a:bodyPr>
          <a:lstStyle/>
          <a:p>
            <a:pPr>
              <a:lnSpc>
                <a:spcPct val="150000"/>
              </a:lnSpc>
            </a:pPr>
            <a:r>
              <a:rPr lang="en-US" sz="2400" dirty="0">
                <a:solidFill>
                  <a:srgbClr val="939598"/>
                </a:solidFill>
                <a:latin typeface="Poppins"/>
              </a:rPr>
              <a:t>It can be hard to make a choice to be an upstander if you have never had any practice.  Here are some techniques you can try:</a:t>
            </a:r>
          </a:p>
        </p:txBody>
      </p:sp>
      <p:sp>
        <p:nvSpPr>
          <p:cNvPr id="6" name="TextBox 5">
            <a:extLst>
              <a:ext uri="{FF2B5EF4-FFF2-40B4-BE49-F238E27FC236}">
                <a16:creationId xmlns:a16="http://schemas.microsoft.com/office/drawing/2014/main" id="{138F99A2-55A2-A2E7-CAA0-04035D3E1D83}"/>
              </a:ext>
            </a:extLst>
          </p:cNvPr>
          <p:cNvSpPr txBox="1"/>
          <p:nvPr/>
        </p:nvSpPr>
        <p:spPr>
          <a:xfrm>
            <a:off x="1769081" y="4792893"/>
            <a:ext cx="2161650" cy="761747"/>
          </a:xfrm>
          <a:prstGeom prst="rect">
            <a:avLst/>
          </a:prstGeom>
        </p:spPr>
        <p:txBody>
          <a:bodyPr wrap="square" lIns="0" tIns="0" rIns="0" bIns="0" rtlCol="0" anchor="t">
            <a:spAutoFit/>
          </a:bodyPr>
          <a:lstStyle/>
          <a:p>
            <a:pPr marL="11113" lvl="1" algn="ctr">
              <a:lnSpc>
                <a:spcPct val="150000"/>
              </a:lnSpc>
            </a:pPr>
            <a:r>
              <a:rPr lang="en-US" sz="3600" b="1" dirty="0">
                <a:solidFill>
                  <a:srgbClr val="005D32"/>
                </a:solidFill>
                <a:latin typeface="Poppins"/>
              </a:rPr>
              <a:t>Distract</a:t>
            </a:r>
          </a:p>
        </p:txBody>
      </p:sp>
      <p:grpSp>
        <p:nvGrpSpPr>
          <p:cNvPr id="10" name="Group 9">
            <a:extLst>
              <a:ext uri="{FF2B5EF4-FFF2-40B4-BE49-F238E27FC236}">
                <a16:creationId xmlns:a16="http://schemas.microsoft.com/office/drawing/2014/main" id="{103030DA-FF28-FD21-C3F4-A31BF713F7D9}"/>
              </a:ext>
            </a:extLst>
          </p:cNvPr>
          <p:cNvGrpSpPr/>
          <p:nvPr/>
        </p:nvGrpSpPr>
        <p:grpSpPr>
          <a:xfrm>
            <a:off x="573804" y="356843"/>
            <a:ext cx="1183403" cy="1262946"/>
            <a:chOff x="573804" y="356843"/>
            <a:chExt cx="1183403" cy="1262946"/>
          </a:xfrm>
        </p:grpSpPr>
        <p:sp>
          <p:nvSpPr>
            <p:cNvPr id="3" name="TextBox 2">
              <a:extLst>
                <a:ext uri="{FF2B5EF4-FFF2-40B4-BE49-F238E27FC236}">
                  <a16:creationId xmlns:a16="http://schemas.microsoft.com/office/drawing/2014/main" id="{3CB9B4BE-FBFC-77A3-7EFD-1F05CD6703A9}"/>
                </a:ext>
              </a:extLst>
            </p:cNvPr>
            <p:cNvSpPr txBox="1"/>
            <p:nvPr/>
          </p:nvSpPr>
          <p:spPr>
            <a:xfrm>
              <a:off x="732141" y="788792"/>
              <a:ext cx="736270" cy="830997"/>
            </a:xfrm>
            <a:prstGeom prst="rect">
              <a:avLst/>
            </a:prstGeom>
            <a:noFill/>
          </p:spPr>
          <p:txBody>
            <a:bodyPr wrap="square" rtlCol="0">
              <a:spAutoFit/>
            </a:bodyPr>
            <a:lstStyle/>
            <a:p>
              <a:r>
                <a:rPr lang="en-US" sz="4800" b="1" dirty="0">
                  <a:solidFill>
                    <a:srgbClr val="FFA508"/>
                  </a:solidFill>
                  <a:latin typeface="Poppins Black" pitchFamily="2" charset="77"/>
                  <a:cs typeface="Poppins Black" pitchFamily="2" charset="77"/>
                </a:rPr>
                <a:t>D</a:t>
              </a:r>
            </a:p>
          </p:txBody>
        </p:sp>
        <p:sp>
          <p:nvSpPr>
            <p:cNvPr id="7" name="TextBox 6">
              <a:extLst>
                <a:ext uri="{FF2B5EF4-FFF2-40B4-BE49-F238E27FC236}">
                  <a16:creationId xmlns:a16="http://schemas.microsoft.com/office/drawing/2014/main" id="{DD4417D7-EFC0-517D-56BE-EFA664574DA9}"/>
                </a:ext>
              </a:extLst>
            </p:cNvPr>
            <p:cNvSpPr txBox="1"/>
            <p:nvPr/>
          </p:nvSpPr>
          <p:spPr>
            <a:xfrm>
              <a:off x="573804" y="356843"/>
              <a:ext cx="736270" cy="707886"/>
            </a:xfrm>
            <a:prstGeom prst="rect">
              <a:avLst/>
            </a:prstGeom>
            <a:noFill/>
          </p:spPr>
          <p:txBody>
            <a:bodyPr wrap="square" rtlCol="0">
              <a:spAutoFit/>
            </a:bodyPr>
            <a:lstStyle/>
            <a:p>
              <a:r>
                <a:rPr lang="en-US" sz="4000" b="1" dirty="0">
                  <a:solidFill>
                    <a:srgbClr val="FFA508"/>
                  </a:solidFill>
                  <a:latin typeface="Poppins ExtraBold" pitchFamily="2" charset="77"/>
                  <a:cs typeface="Poppins ExtraBold" pitchFamily="2" charset="77"/>
                </a:rPr>
                <a:t>D</a:t>
              </a:r>
            </a:p>
          </p:txBody>
        </p:sp>
        <p:sp>
          <p:nvSpPr>
            <p:cNvPr id="9" name="TextBox 8">
              <a:extLst>
                <a:ext uri="{FF2B5EF4-FFF2-40B4-BE49-F238E27FC236}">
                  <a16:creationId xmlns:a16="http://schemas.microsoft.com/office/drawing/2014/main" id="{27E92E0B-23D3-CBB6-47E6-DB227AF17378}"/>
                </a:ext>
              </a:extLst>
            </p:cNvPr>
            <p:cNvSpPr txBox="1"/>
            <p:nvPr/>
          </p:nvSpPr>
          <p:spPr>
            <a:xfrm>
              <a:off x="1020937" y="498048"/>
              <a:ext cx="736270" cy="584775"/>
            </a:xfrm>
            <a:prstGeom prst="rect">
              <a:avLst/>
            </a:prstGeom>
            <a:noFill/>
          </p:spPr>
          <p:txBody>
            <a:bodyPr wrap="square" rtlCol="0">
              <a:spAutoFit/>
            </a:bodyPr>
            <a:lstStyle/>
            <a:p>
              <a:r>
                <a:rPr lang="en-US" sz="3200" b="1" dirty="0">
                  <a:solidFill>
                    <a:srgbClr val="FFA508"/>
                  </a:solidFill>
                  <a:latin typeface="Poppins" pitchFamily="2" charset="77"/>
                  <a:cs typeface="Poppins" pitchFamily="2" charset="77"/>
                </a:rPr>
                <a:t>D</a:t>
              </a:r>
            </a:p>
          </p:txBody>
        </p:sp>
      </p:grpSp>
      <p:sp>
        <p:nvSpPr>
          <p:cNvPr id="11" name="TextBox 10">
            <a:extLst>
              <a:ext uri="{FF2B5EF4-FFF2-40B4-BE49-F238E27FC236}">
                <a16:creationId xmlns:a16="http://schemas.microsoft.com/office/drawing/2014/main" id="{6328D399-7A92-9EC1-6F9E-461FA82AB691}"/>
              </a:ext>
            </a:extLst>
          </p:cNvPr>
          <p:cNvSpPr txBox="1"/>
          <p:nvPr/>
        </p:nvSpPr>
        <p:spPr>
          <a:xfrm>
            <a:off x="4916041" y="4792893"/>
            <a:ext cx="2161650" cy="761747"/>
          </a:xfrm>
          <a:prstGeom prst="rect">
            <a:avLst/>
          </a:prstGeom>
        </p:spPr>
        <p:txBody>
          <a:bodyPr wrap="square" lIns="0" tIns="0" rIns="0" bIns="0" rtlCol="0" anchor="t">
            <a:spAutoFit/>
          </a:bodyPr>
          <a:lstStyle/>
          <a:p>
            <a:pPr marL="11113" lvl="1" algn="ctr">
              <a:lnSpc>
                <a:spcPct val="150000"/>
              </a:lnSpc>
            </a:pPr>
            <a:r>
              <a:rPr lang="en-US" sz="3600" b="1" dirty="0">
                <a:solidFill>
                  <a:srgbClr val="005D32"/>
                </a:solidFill>
                <a:latin typeface="Poppins"/>
              </a:rPr>
              <a:t>Direct</a:t>
            </a:r>
          </a:p>
        </p:txBody>
      </p:sp>
      <p:sp>
        <p:nvSpPr>
          <p:cNvPr id="12" name="TextBox 11">
            <a:extLst>
              <a:ext uri="{FF2B5EF4-FFF2-40B4-BE49-F238E27FC236}">
                <a16:creationId xmlns:a16="http://schemas.microsoft.com/office/drawing/2014/main" id="{A891355F-7B81-54AC-D7A3-021AC07B6EEA}"/>
              </a:ext>
            </a:extLst>
          </p:cNvPr>
          <p:cNvSpPr txBox="1"/>
          <p:nvPr/>
        </p:nvSpPr>
        <p:spPr>
          <a:xfrm>
            <a:off x="8217382" y="4792893"/>
            <a:ext cx="2161650" cy="761747"/>
          </a:xfrm>
          <a:prstGeom prst="rect">
            <a:avLst/>
          </a:prstGeom>
        </p:spPr>
        <p:txBody>
          <a:bodyPr wrap="square" lIns="0" tIns="0" rIns="0" bIns="0" rtlCol="0" anchor="t">
            <a:spAutoFit/>
          </a:bodyPr>
          <a:lstStyle/>
          <a:p>
            <a:pPr marL="11113" lvl="1" algn="ctr">
              <a:lnSpc>
                <a:spcPct val="150000"/>
              </a:lnSpc>
            </a:pPr>
            <a:r>
              <a:rPr lang="en-US" sz="3600" b="1" dirty="0">
                <a:solidFill>
                  <a:srgbClr val="005D32"/>
                </a:solidFill>
                <a:latin typeface="Poppins"/>
              </a:rPr>
              <a:t>Delegate</a:t>
            </a:r>
          </a:p>
        </p:txBody>
      </p:sp>
      <p:sp>
        <p:nvSpPr>
          <p:cNvPr id="18" name="Rounded Rectangle 17">
            <a:extLst>
              <a:ext uri="{FF2B5EF4-FFF2-40B4-BE49-F238E27FC236}">
                <a16:creationId xmlns:a16="http://schemas.microsoft.com/office/drawing/2014/main" id="{DE87D22F-5277-9D55-0B96-F88BE2FDA6A3}"/>
              </a:ext>
            </a:extLst>
          </p:cNvPr>
          <p:cNvSpPr/>
          <p:nvPr/>
        </p:nvSpPr>
        <p:spPr>
          <a:xfrm>
            <a:off x="2268015" y="3629111"/>
            <a:ext cx="1163782" cy="1163782"/>
          </a:xfrm>
          <a:prstGeom prst="round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Poppins ExtraBold" pitchFamily="2" charset="77"/>
                <a:cs typeface="Poppins ExtraBold" pitchFamily="2" charset="77"/>
              </a:rPr>
              <a:t>D</a:t>
            </a:r>
          </a:p>
        </p:txBody>
      </p:sp>
      <p:sp>
        <p:nvSpPr>
          <p:cNvPr id="19" name="Rounded Rectangle 18">
            <a:extLst>
              <a:ext uri="{FF2B5EF4-FFF2-40B4-BE49-F238E27FC236}">
                <a16:creationId xmlns:a16="http://schemas.microsoft.com/office/drawing/2014/main" id="{16C02015-5FCA-17F3-8322-290A0F75AAC6}"/>
              </a:ext>
            </a:extLst>
          </p:cNvPr>
          <p:cNvSpPr/>
          <p:nvPr/>
        </p:nvSpPr>
        <p:spPr>
          <a:xfrm>
            <a:off x="5414975" y="3629111"/>
            <a:ext cx="1163782" cy="1163782"/>
          </a:xfrm>
          <a:prstGeom prst="round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Poppins ExtraBold" pitchFamily="2" charset="77"/>
                <a:cs typeface="Poppins ExtraBold" pitchFamily="2" charset="77"/>
              </a:rPr>
              <a:t>D</a:t>
            </a:r>
          </a:p>
        </p:txBody>
      </p:sp>
      <p:sp>
        <p:nvSpPr>
          <p:cNvPr id="20" name="Rounded Rectangle 19">
            <a:extLst>
              <a:ext uri="{FF2B5EF4-FFF2-40B4-BE49-F238E27FC236}">
                <a16:creationId xmlns:a16="http://schemas.microsoft.com/office/drawing/2014/main" id="{EA95F010-605C-1307-6B1E-9EA92A4B44CD}"/>
              </a:ext>
            </a:extLst>
          </p:cNvPr>
          <p:cNvSpPr/>
          <p:nvPr/>
        </p:nvSpPr>
        <p:spPr>
          <a:xfrm>
            <a:off x="8716316" y="3629111"/>
            <a:ext cx="1163782" cy="1163782"/>
          </a:xfrm>
          <a:prstGeom prst="round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Poppins ExtraBold" pitchFamily="2" charset="77"/>
                <a:cs typeface="Poppins ExtraBold" pitchFamily="2" charset="77"/>
              </a:rPr>
              <a:t>D</a:t>
            </a:r>
          </a:p>
        </p:txBody>
      </p:sp>
      <p:pic>
        <p:nvPicPr>
          <p:cNvPr id="8" name="Picture 7">
            <a:extLst>
              <a:ext uri="{FF2B5EF4-FFF2-40B4-BE49-F238E27FC236}">
                <a16:creationId xmlns:a16="http://schemas.microsoft.com/office/drawing/2014/main" id="{7D8DC3D7-1EE5-E1D9-0ACB-2AC743937A24}"/>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24599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43D38AF3-F18E-713D-3651-464E53EBD22C}"/>
              </a:ext>
            </a:extLst>
          </p:cNvPr>
          <p:cNvSpPr txBox="1"/>
          <p:nvPr/>
        </p:nvSpPr>
        <p:spPr>
          <a:xfrm>
            <a:off x="573804" y="3052586"/>
            <a:ext cx="2739412" cy="984885"/>
          </a:xfrm>
          <a:prstGeom prst="rect">
            <a:avLst/>
          </a:prstGeom>
        </p:spPr>
        <p:txBody>
          <a:bodyPr wrap="square" lIns="0" tIns="0" rIns="0" bIns="0" rtlCol="0" anchor="t">
            <a:spAutoFit/>
          </a:bodyPr>
          <a:lstStyle/>
          <a:p>
            <a:pPr marL="11113" lvl="1" algn="ctr"/>
            <a:r>
              <a:rPr lang="en-US" sz="3200" dirty="0">
                <a:solidFill>
                  <a:srgbClr val="939598"/>
                </a:solidFill>
                <a:latin typeface="Poppins"/>
              </a:rPr>
              <a:t>Interrupt the incident.</a:t>
            </a:r>
          </a:p>
        </p:txBody>
      </p:sp>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944583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DISTRACT</a:t>
            </a:r>
          </a:p>
        </p:txBody>
      </p:sp>
      <p:grpSp>
        <p:nvGrpSpPr>
          <p:cNvPr id="7" name="Group 6">
            <a:extLst>
              <a:ext uri="{FF2B5EF4-FFF2-40B4-BE49-F238E27FC236}">
                <a16:creationId xmlns:a16="http://schemas.microsoft.com/office/drawing/2014/main" id="{C90CA417-5F6D-E93D-37BF-546D42DE64E0}"/>
              </a:ext>
            </a:extLst>
          </p:cNvPr>
          <p:cNvGrpSpPr/>
          <p:nvPr/>
        </p:nvGrpSpPr>
        <p:grpSpPr>
          <a:xfrm>
            <a:off x="573804" y="356843"/>
            <a:ext cx="1183403" cy="1262946"/>
            <a:chOff x="573804" y="356843"/>
            <a:chExt cx="1183403" cy="1262946"/>
          </a:xfrm>
        </p:grpSpPr>
        <p:sp>
          <p:nvSpPr>
            <p:cNvPr id="8" name="TextBox 7">
              <a:extLst>
                <a:ext uri="{FF2B5EF4-FFF2-40B4-BE49-F238E27FC236}">
                  <a16:creationId xmlns:a16="http://schemas.microsoft.com/office/drawing/2014/main" id="{4EE78EE5-559B-7BBC-997C-FAFA934829AD}"/>
                </a:ext>
              </a:extLst>
            </p:cNvPr>
            <p:cNvSpPr txBox="1"/>
            <p:nvPr/>
          </p:nvSpPr>
          <p:spPr>
            <a:xfrm>
              <a:off x="732141" y="788792"/>
              <a:ext cx="736270" cy="830997"/>
            </a:xfrm>
            <a:prstGeom prst="rect">
              <a:avLst/>
            </a:prstGeom>
            <a:noFill/>
          </p:spPr>
          <p:txBody>
            <a:bodyPr wrap="square" rtlCol="0">
              <a:spAutoFit/>
            </a:bodyPr>
            <a:lstStyle/>
            <a:p>
              <a:r>
                <a:rPr lang="en-US" sz="4800" b="1" dirty="0">
                  <a:solidFill>
                    <a:srgbClr val="FFA508"/>
                  </a:solidFill>
                  <a:latin typeface="Poppins Black" pitchFamily="2" charset="77"/>
                  <a:cs typeface="Poppins Black" pitchFamily="2" charset="77"/>
                </a:rPr>
                <a:t>D</a:t>
              </a:r>
            </a:p>
          </p:txBody>
        </p:sp>
        <p:sp>
          <p:nvSpPr>
            <p:cNvPr id="9" name="TextBox 8">
              <a:extLst>
                <a:ext uri="{FF2B5EF4-FFF2-40B4-BE49-F238E27FC236}">
                  <a16:creationId xmlns:a16="http://schemas.microsoft.com/office/drawing/2014/main" id="{FCCB896D-9481-A41F-EC3C-DF43330611B6}"/>
                </a:ext>
              </a:extLst>
            </p:cNvPr>
            <p:cNvSpPr txBox="1"/>
            <p:nvPr/>
          </p:nvSpPr>
          <p:spPr>
            <a:xfrm>
              <a:off x="573804" y="356843"/>
              <a:ext cx="736270" cy="707886"/>
            </a:xfrm>
            <a:prstGeom prst="rect">
              <a:avLst/>
            </a:prstGeom>
            <a:noFill/>
          </p:spPr>
          <p:txBody>
            <a:bodyPr wrap="square" rtlCol="0">
              <a:spAutoFit/>
            </a:bodyPr>
            <a:lstStyle/>
            <a:p>
              <a:r>
                <a:rPr lang="en-US" sz="4000" b="1" dirty="0">
                  <a:solidFill>
                    <a:srgbClr val="FFA508"/>
                  </a:solidFill>
                  <a:latin typeface="Poppins ExtraBold" pitchFamily="2" charset="77"/>
                  <a:cs typeface="Poppins ExtraBold" pitchFamily="2" charset="77"/>
                </a:rPr>
                <a:t>D</a:t>
              </a:r>
            </a:p>
          </p:txBody>
        </p:sp>
        <p:sp>
          <p:nvSpPr>
            <p:cNvPr id="11" name="TextBox 10">
              <a:extLst>
                <a:ext uri="{FF2B5EF4-FFF2-40B4-BE49-F238E27FC236}">
                  <a16:creationId xmlns:a16="http://schemas.microsoft.com/office/drawing/2014/main" id="{A1A56731-ABAD-547F-1A30-403F51BF29A2}"/>
                </a:ext>
              </a:extLst>
            </p:cNvPr>
            <p:cNvSpPr txBox="1"/>
            <p:nvPr/>
          </p:nvSpPr>
          <p:spPr>
            <a:xfrm>
              <a:off x="1020937" y="498048"/>
              <a:ext cx="736270" cy="584775"/>
            </a:xfrm>
            <a:prstGeom prst="rect">
              <a:avLst/>
            </a:prstGeom>
            <a:noFill/>
          </p:spPr>
          <p:txBody>
            <a:bodyPr wrap="square" rtlCol="0">
              <a:spAutoFit/>
            </a:bodyPr>
            <a:lstStyle/>
            <a:p>
              <a:r>
                <a:rPr lang="en-US" sz="3200" b="1" dirty="0">
                  <a:solidFill>
                    <a:srgbClr val="FFA508"/>
                  </a:solidFill>
                  <a:latin typeface="Poppins" pitchFamily="2" charset="77"/>
                  <a:cs typeface="Poppins" pitchFamily="2" charset="77"/>
                </a:rPr>
                <a:t>D</a:t>
              </a:r>
            </a:p>
          </p:txBody>
        </p:sp>
      </p:grpSp>
      <p:sp>
        <p:nvSpPr>
          <p:cNvPr id="13" name="TextBox 12">
            <a:extLst>
              <a:ext uri="{FF2B5EF4-FFF2-40B4-BE49-F238E27FC236}">
                <a16:creationId xmlns:a16="http://schemas.microsoft.com/office/drawing/2014/main" id="{DBA65891-EEE6-D643-957B-2B30D9AB5B78}"/>
              </a:ext>
            </a:extLst>
          </p:cNvPr>
          <p:cNvSpPr txBox="1"/>
          <p:nvPr/>
        </p:nvSpPr>
        <p:spPr>
          <a:xfrm>
            <a:off x="3594819" y="3052586"/>
            <a:ext cx="3684755" cy="2462213"/>
          </a:xfrm>
          <a:prstGeom prst="rect">
            <a:avLst/>
          </a:prstGeom>
        </p:spPr>
        <p:txBody>
          <a:bodyPr wrap="square" lIns="0" tIns="0" rIns="0" bIns="0" rtlCol="0" anchor="t">
            <a:spAutoFit/>
          </a:bodyPr>
          <a:lstStyle/>
          <a:p>
            <a:pPr marL="11113" lvl="1" algn="ctr"/>
            <a:r>
              <a:rPr lang="en-US" sz="3200" dirty="0">
                <a:solidFill>
                  <a:srgbClr val="939598"/>
                </a:solidFill>
                <a:latin typeface="Poppins"/>
              </a:rPr>
              <a:t>Engage directly with one of the parties involved to try to stop the incident.</a:t>
            </a:r>
          </a:p>
        </p:txBody>
      </p:sp>
      <p:sp>
        <p:nvSpPr>
          <p:cNvPr id="14" name="TextBox 13">
            <a:extLst>
              <a:ext uri="{FF2B5EF4-FFF2-40B4-BE49-F238E27FC236}">
                <a16:creationId xmlns:a16="http://schemas.microsoft.com/office/drawing/2014/main" id="{4359838F-B717-8382-7C79-12E8CC12DE3C}"/>
              </a:ext>
            </a:extLst>
          </p:cNvPr>
          <p:cNvSpPr txBox="1"/>
          <p:nvPr/>
        </p:nvSpPr>
        <p:spPr>
          <a:xfrm>
            <a:off x="7727431" y="3052586"/>
            <a:ext cx="3969764" cy="2954655"/>
          </a:xfrm>
          <a:prstGeom prst="rect">
            <a:avLst/>
          </a:prstGeom>
        </p:spPr>
        <p:txBody>
          <a:bodyPr wrap="square" lIns="0" tIns="0" rIns="0" bIns="0" rtlCol="0" anchor="t">
            <a:spAutoFit/>
          </a:bodyPr>
          <a:lstStyle/>
          <a:p>
            <a:pPr marL="11113" lvl="1" algn="ctr"/>
            <a:r>
              <a:rPr lang="en-US" sz="3200" dirty="0">
                <a:solidFill>
                  <a:srgbClr val="939598"/>
                </a:solidFill>
                <a:latin typeface="Poppins"/>
              </a:rPr>
              <a:t>Distract them from the conflict by changing the subject or suggesting an alternate activity. </a:t>
            </a:r>
          </a:p>
        </p:txBody>
      </p:sp>
      <p:pic>
        <p:nvPicPr>
          <p:cNvPr id="16" name="Graphic 15" descr="Stop with solid fill">
            <a:extLst>
              <a:ext uri="{FF2B5EF4-FFF2-40B4-BE49-F238E27FC236}">
                <a16:creationId xmlns:a16="http://schemas.microsoft.com/office/drawing/2014/main" id="{858DD0E5-40C9-1D29-1466-3E8ADA558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6526" y="1740218"/>
            <a:ext cx="1373968" cy="1373968"/>
          </a:xfrm>
          <a:prstGeom prst="rect">
            <a:avLst/>
          </a:prstGeom>
        </p:spPr>
      </p:pic>
      <p:pic>
        <p:nvPicPr>
          <p:cNvPr id="18" name="Graphic 17" descr="Voice with solid fill">
            <a:extLst>
              <a:ext uri="{FF2B5EF4-FFF2-40B4-BE49-F238E27FC236}">
                <a16:creationId xmlns:a16="http://schemas.microsoft.com/office/drawing/2014/main" id="{0A970E34-FB4F-6016-12B8-2D208CF8F3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0213" y="1510435"/>
            <a:ext cx="1373967" cy="1373967"/>
          </a:xfrm>
          <a:prstGeom prst="rect">
            <a:avLst/>
          </a:prstGeom>
        </p:spPr>
      </p:pic>
      <p:pic>
        <p:nvPicPr>
          <p:cNvPr id="20" name="Graphic 19" descr="Transfer with solid fill">
            <a:extLst>
              <a:ext uri="{FF2B5EF4-FFF2-40B4-BE49-F238E27FC236}">
                <a16:creationId xmlns:a16="http://schemas.microsoft.com/office/drawing/2014/main" id="{7ABC2F41-8054-8530-972E-69B7B1CCB7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38478" y="1736731"/>
            <a:ext cx="1147671" cy="1147671"/>
          </a:xfrm>
          <a:prstGeom prst="rect">
            <a:avLst/>
          </a:prstGeom>
        </p:spPr>
      </p:pic>
      <p:pic>
        <p:nvPicPr>
          <p:cNvPr id="2" name="Picture 1">
            <a:extLst>
              <a:ext uri="{FF2B5EF4-FFF2-40B4-BE49-F238E27FC236}">
                <a16:creationId xmlns:a16="http://schemas.microsoft.com/office/drawing/2014/main" id="{93D23477-A3C6-9758-DA26-240620C13EE1}"/>
              </a:ext>
            </a:extLst>
          </p:cNvPr>
          <p:cNvPicPr>
            <a:picLocks noChangeAspect="1"/>
          </p:cNvPicPr>
          <p:nvPr/>
        </p:nvPicPr>
        <p:blipFill>
          <a:blip r:embed="rId9"/>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42710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43D38AF3-F18E-713D-3651-464E53EBD22C}"/>
              </a:ext>
            </a:extLst>
          </p:cNvPr>
          <p:cNvSpPr txBox="1"/>
          <p:nvPr/>
        </p:nvSpPr>
        <p:spPr>
          <a:xfrm>
            <a:off x="676889" y="2914870"/>
            <a:ext cx="4734299" cy="2523768"/>
          </a:xfrm>
          <a:prstGeom prst="rect">
            <a:avLst/>
          </a:prstGeom>
          <a:solidFill>
            <a:srgbClr val="099FDA"/>
          </a:solidFill>
        </p:spPr>
        <p:txBody>
          <a:bodyPr wrap="square" lIns="182880" tIns="182880" rIns="182880" bIns="182880" rtlCol="0" anchor="t">
            <a:spAutoFit/>
          </a:bodyPr>
          <a:lstStyle/>
          <a:p>
            <a:pPr marL="11113" lvl="1" algn="ctr"/>
            <a:r>
              <a:rPr lang="en-US" sz="2800" dirty="0">
                <a:solidFill>
                  <a:schemeClr val="bg1"/>
                </a:solidFill>
                <a:latin typeface="Poppins"/>
              </a:rPr>
              <a:t>Some helpful questions: </a:t>
            </a:r>
          </a:p>
          <a:p>
            <a:pPr marL="693738" lvl="2" indent="-271463">
              <a:buFont typeface="Arial"/>
              <a:buChar char="⚬"/>
            </a:pPr>
            <a:r>
              <a:rPr lang="en-US" sz="2800" dirty="0">
                <a:solidFill>
                  <a:schemeClr val="bg1"/>
                </a:solidFill>
                <a:latin typeface="Poppins"/>
              </a:rPr>
              <a:t>“Are they bothering you?” </a:t>
            </a:r>
          </a:p>
          <a:p>
            <a:pPr marL="693738" lvl="2" indent="-271463">
              <a:buFont typeface="Arial"/>
              <a:buChar char="⚬"/>
            </a:pPr>
            <a:r>
              <a:rPr lang="en-US" sz="2800" dirty="0">
                <a:solidFill>
                  <a:schemeClr val="bg1"/>
                </a:solidFill>
                <a:latin typeface="Poppins"/>
              </a:rPr>
              <a:t>“Do you need any help?” </a:t>
            </a:r>
          </a:p>
        </p:txBody>
      </p:sp>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944583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5D04"/>
                </a:solidFill>
                <a:latin typeface="Poppins" pitchFamily="2" charset="77"/>
                <a:cs typeface="Poppins" pitchFamily="2" charset="77"/>
              </a:rPr>
              <a:t>DIRECT</a:t>
            </a:r>
          </a:p>
        </p:txBody>
      </p:sp>
      <p:grpSp>
        <p:nvGrpSpPr>
          <p:cNvPr id="7" name="Group 6">
            <a:extLst>
              <a:ext uri="{FF2B5EF4-FFF2-40B4-BE49-F238E27FC236}">
                <a16:creationId xmlns:a16="http://schemas.microsoft.com/office/drawing/2014/main" id="{C90CA417-5F6D-E93D-37BF-546D42DE64E0}"/>
              </a:ext>
            </a:extLst>
          </p:cNvPr>
          <p:cNvGrpSpPr/>
          <p:nvPr/>
        </p:nvGrpSpPr>
        <p:grpSpPr>
          <a:xfrm>
            <a:off x="573804" y="356843"/>
            <a:ext cx="1183403" cy="1262946"/>
            <a:chOff x="573804" y="356843"/>
            <a:chExt cx="1183403" cy="1262946"/>
          </a:xfrm>
        </p:grpSpPr>
        <p:sp>
          <p:nvSpPr>
            <p:cNvPr id="8" name="TextBox 7">
              <a:extLst>
                <a:ext uri="{FF2B5EF4-FFF2-40B4-BE49-F238E27FC236}">
                  <a16:creationId xmlns:a16="http://schemas.microsoft.com/office/drawing/2014/main" id="{4EE78EE5-559B-7BBC-997C-FAFA934829AD}"/>
                </a:ext>
              </a:extLst>
            </p:cNvPr>
            <p:cNvSpPr txBox="1"/>
            <p:nvPr/>
          </p:nvSpPr>
          <p:spPr>
            <a:xfrm>
              <a:off x="732141" y="788792"/>
              <a:ext cx="736270" cy="830997"/>
            </a:xfrm>
            <a:prstGeom prst="rect">
              <a:avLst/>
            </a:prstGeom>
            <a:noFill/>
          </p:spPr>
          <p:txBody>
            <a:bodyPr wrap="square" rtlCol="0">
              <a:spAutoFit/>
            </a:bodyPr>
            <a:lstStyle/>
            <a:p>
              <a:r>
                <a:rPr lang="en-US" sz="4800" b="1" dirty="0">
                  <a:solidFill>
                    <a:srgbClr val="FFA508"/>
                  </a:solidFill>
                  <a:latin typeface="Poppins Black" pitchFamily="2" charset="77"/>
                  <a:cs typeface="Poppins Black" pitchFamily="2" charset="77"/>
                </a:rPr>
                <a:t>D</a:t>
              </a:r>
            </a:p>
          </p:txBody>
        </p:sp>
        <p:sp>
          <p:nvSpPr>
            <p:cNvPr id="9" name="TextBox 8">
              <a:extLst>
                <a:ext uri="{FF2B5EF4-FFF2-40B4-BE49-F238E27FC236}">
                  <a16:creationId xmlns:a16="http://schemas.microsoft.com/office/drawing/2014/main" id="{FCCB896D-9481-A41F-EC3C-DF43330611B6}"/>
                </a:ext>
              </a:extLst>
            </p:cNvPr>
            <p:cNvSpPr txBox="1"/>
            <p:nvPr/>
          </p:nvSpPr>
          <p:spPr>
            <a:xfrm>
              <a:off x="573804" y="356843"/>
              <a:ext cx="736270" cy="707886"/>
            </a:xfrm>
            <a:prstGeom prst="rect">
              <a:avLst/>
            </a:prstGeom>
            <a:noFill/>
          </p:spPr>
          <p:txBody>
            <a:bodyPr wrap="square" rtlCol="0">
              <a:spAutoFit/>
            </a:bodyPr>
            <a:lstStyle/>
            <a:p>
              <a:r>
                <a:rPr lang="en-US" sz="4000" b="1" dirty="0">
                  <a:solidFill>
                    <a:srgbClr val="FFA508"/>
                  </a:solidFill>
                  <a:latin typeface="Poppins ExtraBold" pitchFamily="2" charset="77"/>
                  <a:cs typeface="Poppins ExtraBold" pitchFamily="2" charset="77"/>
                </a:rPr>
                <a:t>D</a:t>
              </a:r>
            </a:p>
          </p:txBody>
        </p:sp>
        <p:sp>
          <p:nvSpPr>
            <p:cNvPr id="11" name="TextBox 10">
              <a:extLst>
                <a:ext uri="{FF2B5EF4-FFF2-40B4-BE49-F238E27FC236}">
                  <a16:creationId xmlns:a16="http://schemas.microsoft.com/office/drawing/2014/main" id="{A1A56731-ABAD-547F-1A30-403F51BF29A2}"/>
                </a:ext>
              </a:extLst>
            </p:cNvPr>
            <p:cNvSpPr txBox="1"/>
            <p:nvPr/>
          </p:nvSpPr>
          <p:spPr>
            <a:xfrm>
              <a:off x="1020937" y="498048"/>
              <a:ext cx="736270" cy="584775"/>
            </a:xfrm>
            <a:prstGeom prst="rect">
              <a:avLst/>
            </a:prstGeom>
            <a:noFill/>
          </p:spPr>
          <p:txBody>
            <a:bodyPr wrap="square" rtlCol="0">
              <a:spAutoFit/>
            </a:bodyPr>
            <a:lstStyle/>
            <a:p>
              <a:r>
                <a:rPr lang="en-US" sz="3200" b="1" dirty="0">
                  <a:solidFill>
                    <a:srgbClr val="FFA508"/>
                  </a:solidFill>
                  <a:latin typeface="Poppins" pitchFamily="2" charset="77"/>
                  <a:cs typeface="Poppins" pitchFamily="2" charset="77"/>
                </a:rPr>
                <a:t>D</a:t>
              </a:r>
            </a:p>
          </p:txBody>
        </p:sp>
      </p:grpSp>
      <p:sp>
        <p:nvSpPr>
          <p:cNvPr id="2" name="TextBox 1">
            <a:extLst>
              <a:ext uri="{FF2B5EF4-FFF2-40B4-BE49-F238E27FC236}">
                <a16:creationId xmlns:a16="http://schemas.microsoft.com/office/drawing/2014/main" id="{DA503CFC-20CD-DAE8-00CF-839F99E9A61C}"/>
              </a:ext>
            </a:extLst>
          </p:cNvPr>
          <p:cNvSpPr txBox="1"/>
          <p:nvPr/>
        </p:nvSpPr>
        <p:spPr>
          <a:xfrm>
            <a:off x="1626748" y="1658155"/>
            <a:ext cx="9833111" cy="861774"/>
          </a:xfrm>
          <a:prstGeom prst="rect">
            <a:avLst/>
          </a:prstGeom>
          <a:noFill/>
        </p:spPr>
        <p:txBody>
          <a:bodyPr wrap="square" lIns="0" tIns="0" rIns="0" bIns="0" rtlCol="0" anchor="ctr" anchorCtr="0">
            <a:spAutoFit/>
          </a:bodyPr>
          <a:lstStyle/>
          <a:p>
            <a:pPr marL="11113" lvl="1"/>
            <a:r>
              <a:rPr lang="en-US" sz="2800" dirty="0">
                <a:solidFill>
                  <a:srgbClr val="939598"/>
                </a:solidFill>
                <a:latin typeface="Poppins"/>
              </a:rPr>
              <a:t>Directly ask the person at risk if they are okay. Their response can help you choose your next step.</a:t>
            </a:r>
          </a:p>
        </p:txBody>
      </p:sp>
      <p:sp>
        <p:nvSpPr>
          <p:cNvPr id="6" name="TextBox 5">
            <a:extLst>
              <a:ext uri="{FF2B5EF4-FFF2-40B4-BE49-F238E27FC236}">
                <a16:creationId xmlns:a16="http://schemas.microsoft.com/office/drawing/2014/main" id="{61731E52-31AB-A330-37C6-98B88F872A0B}"/>
              </a:ext>
            </a:extLst>
          </p:cNvPr>
          <p:cNvSpPr txBox="1"/>
          <p:nvPr/>
        </p:nvSpPr>
        <p:spPr>
          <a:xfrm>
            <a:off x="5636908" y="2914870"/>
            <a:ext cx="2485723" cy="2092881"/>
          </a:xfrm>
          <a:prstGeom prst="rect">
            <a:avLst/>
          </a:prstGeom>
          <a:solidFill>
            <a:srgbClr val="022179"/>
          </a:solidFill>
        </p:spPr>
        <p:txBody>
          <a:bodyPr wrap="square" lIns="182880" tIns="182880" rIns="182880" bIns="182880" rtlCol="0" anchor="t">
            <a:spAutoFit/>
          </a:bodyPr>
          <a:lstStyle/>
          <a:p>
            <a:pPr marL="11113" lvl="1" algn="ctr"/>
            <a:r>
              <a:rPr lang="en-US" sz="2800" dirty="0">
                <a:solidFill>
                  <a:schemeClr val="bg1"/>
                </a:solidFill>
                <a:latin typeface="Poppins"/>
              </a:rPr>
              <a:t>Name what appears to be happening</a:t>
            </a:r>
          </a:p>
        </p:txBody>
      </p:sp>
      <p:sp>
        <p:nvSpPr>
          <p:cNvPr id="10" name="TextBox 9">
            <a:extLst>
              <a:ext uri="{FF2B5EF4-FFF2-40B4-BE49-F238E27FC236}">
                <a16:creationId xmlns:a16="http://schemas.microsoft.com/office/drawing/2014/main" id="{BE983644-199B-C744-5E66-CEFC62661E62}"/>
              </a:ext>
            </a:extLst>
          </p:cNvPr>
          <p:cNvSpPr txBox="1"/>
          <p:nvPr/>
        </p:nvSpPr>
        <p:spPr>
          <a:xfrm>
            <a:off x="8348351" y="2914869"/>
            <a:ext cx="3182585" cy="2092881"/>
          </a:xfrm>
          <a:prstGeom prst="rect">
            <a:avLst/>
          </a:prstGeom>
          <a:solidFill>
            <a:srgbClr val="FFA508"/>
          </a:solidFill>
        </p:spPr>
        <p:txBody>
          <a:bodyPr wrap="square" lIns="182880" tIns="182880" rIns="182880" bIns="182880" rtlCol="0" anchor="t">
            <a:spAutoFit/>
          </a:bodyPr>
          <a:lstStyle/>
          <a:p>
            <a:pPr marL="11113" lvl="1" algn="ctr"/>
            <a:r>
              <a:rPr lang="en-US" sz="2800" dirty="0">
                <a:solidFill>
                  <a:schemeClr val="bg1"/>
                </a:solidFill>
                <a:latin typeface="Poppins"/>
              </a:rPr>
              <a:t>Use phrases like “This is not right” or “Hey, let it go!”</a:t>
            </a:r>
          </a:p>
        </p:txBody>
      </p:sp>
      <p:pic>
        <p:nvPicPr>
          <p:cNvPr id="12" name="Picture 11">
            <a:extLst>
              <a:ext uri="{FF2B5EF4-FFF2-40B4-BE49-F238E27FC236}">
                <a16:creationId xmlns:a16="http://schemas.microsoft.com/office/drawing/2014/main" id="{9B3198ED-3C5D-2F12-BE19-FB065AB4E0A0}"/>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1907823844"/>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2A3EDA-AA9F-4597-A83F-3790A5EC3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45B8F8-09AB-4E8D-B20C-75C1A8A8A25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8F45354-D067-4D44-A16C-FAE58BA42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1640</TotalTime>
  <Words>497</Words>
  <Application>Microsoft Office PowerPoint</Application>
  <PresentationFormat>Widescreen</PresentationFormat>
  <Paragraphs>76</Paragraphs>
  <Slides>15</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Poppins</vt:lpstr>
      <vt:lpstr>Poppins Black</vt:lpstr>
      <vt:lpstr>Poppins Bold</vt:lpstr>
      <vt:lpstr>Poppins ExtraBold</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15</cp:revision>
  <dcterms:created xsi:type="dcterms:W3CDTF">2023-01-04T20:45:09Z</dcterms:created>
  <dcterms:modified xsi:type="dcterms:W3CDTF">2023-06-30T21:41:16Z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